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presProps.xml" ContentType="application/vnd.openxmlformats-officedocument.presentationml.presProps+xml"/>
  <Override PartName="/ppt/media/image1.jpeg" ContentType="image/jpeg"/>
  <Override PartName="/ppt/media/image2.jpeg" ContentType="image/jpeg"/>
  <Override PartName="/ppt/media/image3.jpeg" ContentType="image/jpeg"/>
  <Override PartName="/ppt/media/image5.png" ContentType="image/png"/>
  <Override PartName="/ppt/media/image4.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png" ContentType="image/png"/>
  <Override PartName="/ppt/media/image11.png" ContentType="image/png"/>
  <Override PartName="/ppt/media/image12.jpeg" ContentType="image/jpeg"/>
  <Override PartName="/ppt/media/image13.jpeg" ContentType="image/jpeg"/>
  <Override PartName="/ppt/media/image14.jpeg" ContentType="image/jpeg"/>
  <Override PartName="/ppt/media/image15.png" ContentType="image/png"/>
  <Override PartName="/ppt/media/image16.jpeg" ContentType="image/jpeg"/>
  <Override PartName="/ppt/media/image17.jpeg" ContentType="image/jpeg"/>
  <Override PartName="/ppt/media/image18.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9144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CB5FCDC9-CCF8-4E74-9557-266915F67B85}"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DB05EBEB-3988-4D79-ABE3-6167FD8484A4}"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68399367-2E6B-4157-9CF7-CA141A7E7419}"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8C7C937E-3B97-4BD7-B28F-EEC4D7888242}"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2FB5EAB5-F521-45AB-BB2B-782B3A39BA30}"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E6DA89DC-AABC-4E08-83C6-35797F797969}"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003F0A91-9E82-4B12-A717-33FD7F06D715}"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94BE3374-04F0-4EFA-989B-45B9F1792504}"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ECCD42C-B7AA-4267-9EDC-C114A5112BC3}"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AA4A68E-4127-456C-B101-11FC782889F6}"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69A52F9-E7AA-476F-88C4-8CC523FBE0F8}"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821411E6-B111-416A-A314-006E15CD186F}"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7C0C191-F308-408C-9278-DDCAA4174F2A}"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94B04A6-5D97-4253-98A2-821E3296175C}"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A4B09A09-ED86-49BB-B079-1C74CFDCD604}"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02179CEA-3D93-413A-94C4-8F2BC16DA400}"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24CC3621-7EBB-4D2D-BFD9-CC71A46938B2}"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C1D2CDB-A61D-4D8D-AF61-CEA6AD4A0163}"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32BA039C-B239-49FA-83CA-099B79BD58D3}"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977E7F1-C789-4988-876C-A38280DCEA50}"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a:noFill/>
          <a:ln w="0">
            <a:noFill/>
          </a:ln>
        </p:spPr>
        <p:txBody>
          <a:bodyPr lIns="0" rIns="0" tIns="0" bIns="0" anchor="ctr">
            <a:noAutofit/>
          </a:bodyPr>
          <a:p>
            <a:pPr algn="ct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42DFC2CD-B23C-4DA2-8180-5BAE81A6EFC2}"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65D2D0AB-3C33-4412-B833-B2F3C52DC91C}"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9CDAF4A9-FF99-4549-B418-555F49AF9B56}"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endParaRPr b="0" lang="en-IN" sz="4400" spc="-1" strike="noStrike">
              <a:latin typeface="Arial"/>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pPr indent="0">
              <a:spcBef>
                <a:spcPts val="1417"/>
              </a:spcBef>
              <a:buNone/>
            </a:pPr>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E6223D5-CDD2-4F23-A505-301A588A37F3}"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3124080" y="6356520"/>
            <a:ext cx="2887200" cy="3567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IN" sz="1400" spc="-1" strike="noStrike">
                <a:solidFill>
                  <a:srgbClr val="000000"/>
                </a:solidFill>
                <a:latin typeface="Times New Roman"/>
                <a:ea typeface="DejaVu Sans"/>
              </a:defRPr>
            </a:lvl1pPr>
          </a:lstStyle>
          <a:p>
            <a:pPr indent="0" algn="ctr">
              <a:lnSpc>
                <a:spcPct val="100000"/>
              </a:lnSpc>
              <a:buNone/>
              <a:tabLst>
                <a:tab algn="l" pos="0"/>
              </a:tabLst>
            </a:pPr>
            <a:r>
              <a:rPr b="0" lang="en-IN" sz="1400" spc="-1" strike="noStrike">
                <a:solidFill>
                  <a:srgbClr val="000000"/>
                </a:solidFill>
                <a:latin typeface="Times New Roman"/>
                <a:ea typeface="DejaVu Sans"/>
              </a:rPr>
              <a:t>&lt;footer&gt;</a:t>
            </a:r>
            <a:endParaRPr b="0" lang="en-IN" sz="1400" spc="-1" strike="noStrike">
              <a:latin typeface="Times New Roman"/>
            </a:endParaRPr>
          </a:p>
        </p:txBody>
      </p:sp>
      <p:sp>
        <p:nvSpPr>
          <p:cNvPr id="1" name="PlaceHolder 2"/>
          <p:cNvSpPr>
            <a:spLocks noGrp="1"/>
          </p:cNvSpPr>
          <p:nvPr>
            <p:ph type="sldNum" idx="2"/>
          </p:nvPr>
        </p:nvSpPr>
        <p:spPr>
          <a:xfrm>
            <a:off x="6553080" y="6356520"/>
            <a:ext cx="2125440" cy="3567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entury Schoolbook"/>
                <a:ea typeface="DejaVu Sans"/>
              </a:defRPr>
            </a:lvl1pPr>
          </a:lstStyle>
          <a:p>
            <a:pPr indent="0" algn="r">
              <a:lnSpc>
                <a:spcPct val="100000"/>
              </a:lnSpc>
              <a:buNone/>
              <a:tabLst>
                <a:tab algn="l" pos="0"/>
              </a:tabLst>
            </a:pPr>
            <a:fld id="{D02F7C46-229D-42EC-B5F5-E6FBA7DDCD74}" type="slidenum">
              <a:rPr b="0" lang="en-US" sz="1200" spc="-1" strike="noStrike">
                <a:solidFill>
                  <a:srgbClr val="8b8b8b"/>
                </a:solidFill>
                <a:latin typeface="Century Schoolbook"/>
                <a:ea typeface="DejaVu Sans"/>
              </a:rPr>
              <a:t>&lt;number&gt;</a:t>
            </a:fld>
            <a:endParaRPr b="0" lang="en-IN" sz="1200" spc="-1" strike="noStrike">
              <a:latin typeface="Times New Roman"/>
            </a:endParaRPr>
          </a:p>
        </p:txBody>
      </p:sp>
      <p:sp>
        <p:nvSpPr>
          <p:cNvPr id="2" name="PlaceHolder 3"/>
          <p:cNvSpPr>
            <a:spLocks noGrp="1"/>
          </p:cNvSpPr>
          <p:nvPr>
            <p:ph type="dt" idx="3"/>
          </p:nvPr>
        </p:nvSpPr>
        <p:spPr>
          <a:xfrm>
            <a:off x="457200" y="6356520"/>
            <a:ext cx="2125440" cy="356760"/>
          </a:xfrm>
          <a:prstGeom prst="rect">
            <a:avLst/>
          </a:prstGeom>
          <a:noFill/>
          <a:ln w="0">
            <a:noFill/>
          </a:ln>
        </p:spPr>
        <p:txBody>
          <a:bodyPr lIns="90000" rIns="90000" tIns="45000" bIns="45000" anchor="ctr">
            <a:noAutofit/>
          </a:bodyPr>
          <a:lstStyle>
            <a:lvl1pPr indent="0">
              <a:buNone/>
              <a:defRPr b="0" lang="en-IN" sz="1400" spc="-1" strike="noStrike">
                <a:latin typeface="Times New Roman"/>
              </a:defRPr>
            </a:lvl1pPr>
          </a:lstStyle>
          <a:p>
            <a:pPr indent="0">
              <a:buNone/>
            </a:pPr>
            <a:r>
              <a:rPr b="0" lang="en-IN" sz="1400" spc="-1" strike="noStrike">
                <a:latin typeface="Times New Roman"/>
              </a:rPr>
              <a:t>&lt;date/time&gt;</a:t>
            </a:r>
            <a:endParaRPr b="0" lang="en-IN" sz="1400" spc="-1" strike="noStrike">
              <a:latin typeface="Times New Roman"/>
            </a:endParaRPr>
          </a:p>
        </p:txBody>
      </p:sp>
      <p:sp>
        <p:nvSpPr>
          <p:cNvPr id="3"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IN" sz="4400" spc="-1" strike="noStrike">
                <a:latin typeface="Arial"/>
              </a:rPr>
              <a:t>Click to edit the title text format</a:t>
            </a:r>
            <a:endParaRPr b="0" lang="en-IN" sz="4400" spc="-1" strike="noStrike">
              <a:latin typeface="Arial"/>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3124080" y="6356520"/>
            <a:ext cx="2887200" cy="35676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IN" sz="1400" spc="-1" strike="noStrike">
                <a:solidFill>
                  <a:srgbClr val="000000"/>
                </a:solidFill>
                <a:latin typeface="Times New Roman"/>
                <a:ea typeface="DejaVu Sans"/>
              </a:defRPr>
            </a:lvl1pPr>
          </a:lstStyle>
          <a:p>
            <a:pPr indent="0" algn="ctr">
              <a:lnSpc>
                <a:spcPct val="100000"/>
              </a:lnSpc>
              <a:buNone/>
              <a:tabLst>
                <a:tab algn="l" pos="0"/>
              </a:tabLst>
            </a:pPr>
            <a:r>
              <a:rPr b="0" lang="en-IN" sz="1400" spc="-1" strike="noStrike">
                <a:solidFill>
                  <a:srgbClr val="000000"/>
                </a:solidFill>
                <a:latin typeface="Times New Roman"/>
                <a:ea typeface="DejaVu Sans"/>
              </a:rPr>
              <a:t>&lt;footer&gt;</a:t>
            </a:r>
            <a:endParaRPr b="0" lang="en-IN" sz="1400" spc="-1" strike="noStrike">
              <a:latin typeface="Times New Roman"/>
            </a:endParaRPr>
          </a:p>
        </p:txBody>
      </p:sp>
      <p:sp>
        <p:nvSpPr>
          <p:cNvPr id="42" name="PlaceHolder 2"/>
          <p:cNvSpPr>
            <a:spLocks noGrp="1"/>
          </p:cNvSpPr>
          <p:nvPr>
            <p:ph type="sldNum" idx="5"/>
          </p:nvPr>
        </p:nvSpPr>
        <p:spPr>
          <a:xfrm>
            <a:off x="6553080" y="6356520"/>
            <a:ext cx="2125440" cy="3567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entury Schoolbook"/>
                <a:ea typeface="DejaVu Sans"/>
              </a:defRPr>
            </a:lvl1pPr>
          </a:lstStyle>
          <a:p>
            <a:pPr indent="0" algn="r">
              <a:lnSpc>
                <a:spcPct val="100000"/>
              </a:lnSpc>
              <a:buNone/>
              <a:tabLst>
                <a:tab algn="l" pos="0"/>
              </a:tabLst>
            </a:pPr>
            <a:fld id="{BC9514B1-E010-4619-B88A-0DB614E79F21}" type="slidenum">
              <a:rPr b="0" lang="en-US" sz="1200" spc="-1" strike="noStrike">
                <a:solidFill>
                  <a:srgbClr val="8b8b8b"/>
                </a:solidFill>
                <a:latin typeface="Century Schoolbook"/>
                <a:ea typeface="DejaVu Sans"/>
              </a:rPr>
              <a:t>&lt;number&gt;</a:t>
            </a:fld>
            <a:endParaRPr b="0" lang="en-IN" sz="1200" spc="-1" strike="noStrike">
              <a:latin typeface="Times New Roman"/>
            </a:endParaRPr>
          </a:p>
        </p:txBody>
      </p:sp>
      <p:sp>
        <p:nvSpPr>
          <p:cNvPr id="43" name="PlaceHolder 3"/>
          <p:cNvSpPr>
            <a:spLocks noGrp="1"/>
          </p:cNvSpPr>
          <p:nvPr>
            <p:ph type="dt" idx="6"/>
          </p:nvPr>
        </p:nvSpPr>
        <p:spPr>
          <a:xfrm>
            <a:off x="457200" y="6356520"/>
            <a:ext cx="2125440" cy="356760"/>
          </a:xfrm>
          <a:prstGeom prst="rect">
            <a:avLst/>
          </a:prstGeom>
          <a:noFill/>
          <a:ln w="0">
            <a:noFill/>
          </a:ln>
        </p:spPr>
        <p:txBody>
          <a:bodyPr lIns="90000" rIns="90000" tIns="45000" bIns="45000" anchor="ctr">
            <a:noAutofit/>
          </a:bodyPr>
          <a:lstStyle>
            <a:lvl1pPr indent="0">
              <a:buNone/>
              <a:defRPr b="0" lang="en-IN" sz="1400" spc="-1" strike="noStrike">
                <a:latin typeface="Times New Roman"/>
              </a:defRPr>
            </a:lvl1pPr>
          </a:lstStyle>
          <a:p>
            <a:pPr indent="0">
              <a:buNone/>
            </a:pPr>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IN" sz="4400" spc="-1" strike="noStrike">
                <a:latin typeface="Arial"/>
              </a:rPr>
              <a:t>Click to edit the title text format</a:t>
            </a:r>
            <a:endParaRPr b="0" lang="en-IN" sz="4400" spc="-1" strike="noStrike">
              <a:latin typeface="Arial"/>
            </a:endParaRPr>
          </a:p>
        </p:txBody>
      </p:sp>
      <p:sp>
        <p:nvSpPr>
          <p:cNvPr id="45"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Rectangle 1"/>
          <p:cNvSpPr/>
          <p:nvPr/>
        </p:nvSpPr>
        <p:spPr>
          <a:xfrm>
            <a:off x="304920" y="244080"/>
            <a:ext cx="8526240" cy="6392520"/>
          </a:xfrm>
          <a:prstGeom prst="rect">
            <a:avLst/>
          </a:prstGeom>
          <a:noFill/>
          <a:ln w="25560">
            <a:solidFill>
              <a:srgbClr val="000000"/>
            </a:solidFill>
            <a:round/>
          </a:ln>
        </p:spPr>
        <p:style>
          <a:lnRef idx="0"/>
          <a:fillRef idx="0"/>
          <a:effectRef idx="0"/>
          <a:fontRef idx="minor"/>
        </p:style>
      </p:sp>
      <p:sp>
        <p:nvSpPr>
          <p:cNvPr id="83" name="PlaceHolder 1"/>
          <p:cNvSpPr>
            <a:spLocks noGrp="1"/>
          </p:cNvSpPr>
          <p:nvPr>
            <p:ph type="title"/>
          </p:nvPr>
        </p:nvSpPr>
        <p:spPr>
          <a:xfrm>
            <a:off x="815760" y="1104840"/>
            <a:ext cx="7764120" cy="1461600"/>
          </a:xfrm>
          <a:prstGeom prst="rect">
            <a:avLst/>
          </a:prstGeom>
          <a:noFill/>
          <a:ln w="0">
            <a:noFill/>
          </a:ln>
        </p:spPr>
        <p:txBody>
          <a:bodyPr lIns="0" rIns="0" tIns="0" bIns="0" anchor="ctr">
            <a:noAutofit/>
          </a:bodyPr>
          <a:p>
            <a:pPr indent="0" algn="ctr">
              <a:lnSpc>
                <a:spcPct val="100000"/>
              </a:lnSpc>
              <a:buNone/>
              <a:tabLst>
                <a:tab algn="l" pos="0"/>
              </a:tabLst>
            </a:pPr>
            <a:r>
              <a:rPr b="0" lang="en-IN" sz="4000" spc="-1" strike="noStrike" u="sng">
                <a:uFillTx/>
                <a:latin typeface="Times New Roman"/>
              </a:rPr>
              <a:t>Waste Management problem in Raghumanda Village</a:t>
            </a:r>
            <a:endParaRPr b="0" lang="en-IN" sz="4000" spc="-1" strike="noStrike">
              <a:latin typeface="Arial"/>
            </a:endParaRPr>
          </a:p>
        </p:txBody>
      </p:sp>
      <p:sp>
        <p:nvSpPr>
          <p:cNvPr id="84" name="PlaceHolder 2"/>
          <p:cNvSpPr>
            <a:spLocks noGrp="1"/>
          </p:cNvSpPr>
          <p:nvPr>
            <p:ph type="subTitle"/>
          </p:nvPr>
        </p:nvSpPr>
        <p:spPr>
          <a:xfrm>
            <a:off x="1158480" y="2956680"/>
            <a:ext cx="7078320" cy="1725120"/>
          </a:xfrm>
          <a:prstGeom prst="rect">
            <a:avLst/>
          </a:prstGeom>
          <a:noFill/>
          <a:ln w="0">
            <a:noFill/>
          </a:ln>
        </p:spPr>
        <p:txBody>
          <a:bodyPr lIns="0" rIns="0" tIns="0" bIns="0" anchor="t">
            <a:noAutofit/>
          </a:bodyPr>
          <a:p>
            <a:pPr marL="228600" indent="0" algn="ctr" rtl="1">
              <a:lnSpc>
                <a:spcPct val="100000"/>
              </a:lnSpc>
              <a:spcBef>
                <a:spcPts val="641"/>
              </a:spcBef>
              <a:buNone/>
              <a:tabLst>
                <a:tab algn="l" pos="0"/>
              </a:tabLst>
            </a:pPr>
            <a:r>
              <a:rPr b="0" lang="en-US" sz="1600" spc="-1" strike="noStrike">
                <a:solidFill>
                  <a:srgbClr val="000000"/>
                </a:solidFill>
                <a:latin typeface="Century Schoolbook"/>
                <a:ea typeface="DejaVu Sans"/>
              </a:rPr>
              <a:t>A. Raj Kumar – 20335A0101</a:t>
            </a:r>
            <a:endParaRPr b="0" lang="en-IN" sz="1600" spc="-1" strike="noStrike">
              <a:latin typeface="Arial"/>
            </a:endParaRPr>
          </a:p>
          <a:p>
            <a:pPr marL="228600" indent="0" algn="ctr" rtl="1">
              <a:lnSpc>
                <a:spcPct val="100000"/>
              </a:lnSpc>
              <a:spcBef>
                <a:spcPts val="641"/>
              </a:spcBef>
              <a:buNone/>
              <a:tabLst>
                <a:tab algn="l" pos="0"/>
              </a:tabLst>
            </a:pPr>
            <a:r>
              <a:rPr b="0" lang="en-US" sz="1600" spc="-1" strike="noStrike">
                <a:solidFill>
                  <a:srgbClr val="000000"/>
                </a:solidFill>
                <a:latin typeface="Century Schoolbook"/>
                <a:ea typeface="DejaVu Sans"/>
              </a:rPr>
              <a:t>S. Sai Rakesh – 20335A0113</a:t>
            </a:r>
            <a:endParaRPr b="0" lang="en-IN" sz="1600" spc="-1" strike="noStrike">
              <a:latin typeface="Arial"/>
            </a:endParaRPr>
          </a:p>
          <a:p>
            <a:pPr marL="228600" indent="0" algn="ctr" rtl="1">
              <a:lnSpc>
                <a:spcPct val="100000"/>
              </a:lnSpc>
              <a:spcBef>
                <a:spcPts val="641"/>
              </a:spcBef>
              <a:buNone/>
              <a:tabLst>
                <a:tab algn="l" pos="0"/>
              </a:tabLst>
            </a:pPr>
            <a:r>
              <a:rPr b="0" lang="en-US" sz="1600" spc="-1" strike="noStrike">
                <a:solidFill>
                  <a:srgbClr val="000000"/>
                </a:solidFill>
                <a:latin typeface="Century Schoolbook"/>
                <a:ea typeface="DejaVu Sans"/>
              </a:rPr>
              <a:t>M. Devi Prasanna – 19331A0161</a:t>
            </a:r>
            <a:endParaRPr b="0" lang="en-IN" sz="1600" spc="-1" strike="noStrike">
              <a:latin typeface="Arial"/>
            </a:endParaRPr>
          </a:p>
          <a:p>
            <a:pPr marL="228600" indent="0" algn="ctr" rtl="1">
              <a:lnSpc>
                <a:spcPct val="100000"/>
              </a:lnSpc>
              <a:spcBef>
                <a:spcPts val="641"/>
              </a:spcBef>
              <a:buNone/>
              <a:tabLst>
                <a:tab algn="l" pos="0"/>
              </a:tabLst>
            </a:pPr>
            <a:r>
              <a:rPr b="0" lang="en-US" sz="1600" spc="-1" strike="noStrike">
                <a:solidFill>
                  <a:srgbClr val="000000"/>
                </a:solidFill>
                <a:latin typeface="Century Schoolbook"/>
                <a:ea typeface="DejaVu Sans"/>
              </a:rPr>
              <a:t>V. Abhishek – 19331A0194</a:t>
            </a:r>
            <a:endParaRPr b="0" lang="en-IN" sz="1600" spc="-1" strike="noStrike">
              <a:latin typeface="Arial"/>
            </a:endParaRPr>
          </a:p>
          <a:p>
            <a:pPr marL="228600" indent="0" algn="ctr" rtl="1">
              <a:lnSpc>
                <a:spcPct val="100000"/>
              </a:lnSpc>
              <a:spcBef>
                <a:spcPts val="641"/>
              </a:spcBef>
              <a:buNone/>
              <a:tabLst>
                <a:tab algn="l" pos="0"/>
              </a:tabLst>
            </a:pPr>
            <a:endParaRPr b="0" lang="en-IN" sz="1600" spc="-1" strike="noStrike">
              <a:latin typeface="Arial"/>
            </a:endParaRPr>
          </a:p>
          <a:p>
            <a:pPr marL="228600" indent="0" algn="ctr" rtl="1">
              <a:lnSpc>
                <a:spcPct val="100000"/>
              </a:lnSpc>
              <a:spcBef>
                <a:spcPts val="641"/>
              </a:spcBef>
              <a:buNone/>
              <a:tabLst>
                <a:tab algn="l" pos="0"/>
              </a:tabLst>
            </a:pPr>
            <a:r>
              <a:rPr b="0" lang="en-US" sz="1600" spc="-1" strike="noStrike">
                <a:solidFill>
                  <a:srgbClr val="000000"/>
                </a:solidFill>
                <a:latin typeface="Century Schoolbook"/>
                <a:ea typeface="DejaVu Sans"/>
              </a:rPr>
              <a:t>Under the guidance of</a:t>
            </a:r>
            <a:endParaRPr b="0" lang="en-IN" sz="1600" spc="-1" strike="noStrike">
              <a:latin typeface="Arial"/>
            </a:endParaRPr>
          </a:p>
          <a:p>
            <a:pPr marL="228600" indent="0" algn="ctr" rtl="1">
              <a:lnSpc>
                <a:spcPct val="100000"/>
              </a:lnSpc>
              <a:spcBef>
                <a:spcPts val="641"/>
              </a:spcBef>
              <a:buNone/>
              <a:tabLst>
                <a:tab algn="l" pos="0"/>
              </a:tabLst>
            </a:pPr>
            <a:r>
              <a:rPr b="1" lang="en-US" sz="1600" spc="-1" strike="noStrike">
                <a:solidFill>
                  <a:srgbClr val="000000"/>
                </a:solidFill>
                <a:latin typeface="Century Schoolbook"/>
                <a:ea typeface="DejaVu Sans"/>
              </a:rPr>
              <a:t>Mr. B. Ramu</a:t>
            </a:r>
            <a:r>
              <a:rPr b="0" lang="en-US" sz="1600" spc="-1" strike="noStrike">
                <a:solidFill>
                  <a:srgbClr val="000000"/>
                </a:solidFill>
                <a:latin typeface="Century Schoolbook"/>
                <a:ea typeface="DejaVu Sans"/>
              </a:rPr>
              <a:t> </a:t>
            </a:r>
            <a:endParaRPr b="0" lang="en-IN" sz="1600" spc="-1" strike="noStrike">
              <a:latin typeface="Arial"/>
            </a:endParaRPr>
          </a:p>
          <a:p>
            <a:pPr marL="228600" indent="0" algn="ctr" rtl="1">
              <a:lnSpc>
                <a:spcPct val="100000"/>
              </a:lnSpc>
              <a:spcBef>
                <a:spcPts val="641"/>
              </a:spcBef>
              <a:buNone/>
              <a:tabLst>
                <a:tab algn="l" pos="0"/>
              </a:tabLst>
            </a:pPr>
            <a:r>
              <a:rPr b="0" lang="en-US" sz="1600" spc="-1" strike="noStrike">
                <a:solidFill>
                  <a:srgbClr val="000000"/>
                </a:solidFill>
                <a:latin typeface="Century Schoolbook"/>
                <a:ea typeface="DejaVu Sans"/>
              </a:rPr>
              <a:t>Assistant professor</a:t>
            </a:r>
            <a:endParaRPr b="0" lang="en-IN" sz="1600" spc="-1" strike="noStrike">
              <a:latin typeface="Arial"/>
            </a:endParaRPr>
          </a:p>
          <a:p>
            <a:pPr marL="228600" indent="0" algn="ctr" rtl="1">
              <a:lnSpc>
                <a:spcPct val="100000"/>
              </a:lnSpc>
              <a:spcBef>
                <a:spcPts val="641"/>
              </a:spcBef>
              <a:buNone/>
              <a:tabLst>
                <a:tab algn="l" pos="0"/>
              </a:tabLst>
            </a:pPr>
            <a:endParaRPr b="0" lang="en-IN" sz="1600" spc="-1" strike="noStrike">
              <a:latin typeface="Arial"/>
            </a:endParaRPr>
          </a:p>
        </p:txBody>
      </p:sp>
      <p:pic>
        <p:nvPicPr>
          <p:cNvPr id="85" name="Picture 1" descr="C:\Users\aqua2\Desktop\MVGR Emblem Final-jpg 29-09-21.jpg"/>
          <p:cNvPicPr/>
          <p:nvPr/>
        </p:nvPicPr>
        <p:blipFill>
          <a:blip r:embed="rId1"/>
          <a:stretch/>
        </p:blipFill>
        <p:spPr>
          <a:xfrm>
            <a:off x="380880" y="337320"/>
            <a:ext cx="1388880" cy="931680"/>
          </a:xfrm>
          <a:prstGeom prst="rect">
            <a:avLst/>
          </a:prstGeom>
          <a:ln w="0">
            <a:noFill/>
          </a:ln>
        </p:spPr>
      </p:pic>
      <p:sp>
        <p:nvSpPr>
          <p:cNvPr id="86" name="Title 2"/>
          <p:cNvSpPr/>
          <p:nvPr/>
        </p:nvSpPr>
        <p:spPr>
          <a:xfrm>
            <a:off x="921240" y="5486400"/>
            <a:ext cx="7764120" cy="1461600"/>
          </a:xfrm>
          <a:prstGeom prst="rect">
            <a:avLst/>
          </a:prstGeom>
          <a:noFill/>
          <a:ln w="0">
            <a:noFill/>
          </a:ln>
        </p:spPr>
        <p:style>
          <a:lnRef idx="0"/>
          <a:fillRef idx="0"/>
          <a:effectRef idx="0"/>
          <a:fontRef idx="minor"/>
        </p:style>
        <p:txBody>
          <a:bodyPr lIns="90000" rIns="90000" tIns="45000" bIns="45000" anchor="ctr">
            <a:normAutofit/>
          </a:bodyPr>
          <a:p>
            <a:pPr algn="ctr">
              <a:lnSpc>
                <a:spcPct val="100000"/>
              </a:lnSpc>
            </a:pPr>
            <a:r>
              <a:rPr b="0" lang="en-US" sz="1600" spc="-1" strike="noStrike">
                <a:solidFill>
                  <a:srgbClr val="000000"/>
                </a:solidFill>
                <a:latin typeface="Century Schoolbook"/>
                <a:ea typeface="DejaVu Sans"/>
              </a:rPr>
              <a:t>MVGR College of Engineering (A), Vizianagaram</a:t>
            </a:r>
            <a:endParaRPr b="0" lang="en-IN" sz="1600" spc="-1" strike="noStrike">
              <a:latin typeface="Arial"/>
            </a:endParaRPr>
          </a:p>
        </p:txBody>
      </p:sp>
      <p:sp>
        <p:nvSpPr>
          <p:cNvPr id="87" name="Title 3"/>
          <p:cNvSpPr/>
          <p:nvPr/>
        </p:nvSpPr>
        <p:spPr>
          <a:xfrm>
            <a:off x="807120" y="5152680"/>
            <a:ext cx="7992720" cy="1461600"/>
          </a:xfrm>
          <a:prstGeom prst="rect">
            <a:avLst/>
          </a:prstGeom>
          <a:noFill/>
          <a:ln w="0">
            <a:noFill/>
          </a:ln>
        </p:spPr>
        <p:style>
          <a:lnRef idx="0"/>
          <a:fillRef idx="0"/>
          <a:effectRef idx="0"/>
          <a:fontRef idx="minor"/>
        </p:style>
        <p:txBody>
          <a:bodyPr lIns="90000" rIns="90000" tIns="45000" bIns="45000" anchor="ctr">
            <a:normAutofit/>
          </a:bodyPr>
          <a:p>
            <a:pPr algn="ctr">
              <a:lnSpc>
                <a:spcPct val="100000"/>
              </a:lnSpc>
            </a:pPr>
            <a:r>
              <a:rPr b="0" lang="en-US" sz="2400" spc="-1" strike="noStrike">
                <a:solidFill>
                  <a:srgbClr val="000000"/>
                </a:solidFill>
                <a:latin typeface="Century Schoolbook"/>
                <a:ea typeface="DejaVu Sans"/>
              </a:rPr>
              <a:t>Department of Civil Engineering</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
          <p:cNvSpPr/>
          <p:nvPr/>
        </p:nvSpPr>
        <p:spPr>
          <a:xfrm>
            <a:off x="3491280" y="519840"/>
            <a:ext cx="2085480" cy="483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IN" sz="2800" spc="-1" strike="noStrike" u="sng">
                <a:solidFill>
                  <a:srgbClr val="ff0000"/>
                </a:solidFill>
                <a:uFillTx/>
                <a:latin typeface="Times New Roman"/>
                <a:ea typeface="DejaVu Sans"/>
              </a:rPr>
              <a:t>SOLUTION</a:t>
            </a:r>
            <a:endParaRPr b="0" lang="en-IN" sz="2800" spc="-1" strike="noStrike">
              <a:latin typeface="Arial"/>
            </a:endParaRPr>
          </a:p>
        </p:txBody>
      </p:sp>
      <p:sp>
        <p:nvSpPr>
          <p:cNvPr id="135" name="Rectangle 28"/>
          <p:cNvSpPr/>
          <p:nvPr/>
        </p:nvSpPr>
        <p:spPr>
          <a:xfrm>
            <a:off x="296640" y="227160"/>
            <a:ext cx="8526240" cy="6392520"/>
          </a:xfrm>
          <a:prstGeom prst="rect">
            <a:avLst/>
          </a:prstGeom>
          <a:noFill/>
          <a:ln w="25560">
            <a:solidFill>
              <a:srgbClr val="000000"/>
            </a:solidFill>
            <a:round/>
          </a:ln>
        </p:spPr>
        <p:style>
          <a:lnRef idx="0"/>
          <a:fillRef idx="0"/>
          <a:effectRef idx="0"/>
          <a:fontRef idx="minor"/>
        </p:style>
      </p:sp>
      <p:sp>
        <p:nvSpPr>
          <p:cNvPr id="136" name="PlaceHolder 3"/>
          <p:cNvSpPr/>
          <p:nvPr/>
        </p:nvSpPr>
        <p:spPr>
          <a:xfrm>
            <a:off x="687240" y="1100880"/>
            <a:ext cx="7682760" cy="665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tabLst>
                <a:tab algn="l" pos="0"/>
              </a:tabLst>
            </a:pPr>
            <a:r>
              <a:rPr b="1" lang="en-US" sz="2400" spc="-1" strike="noStrike" u="sng">
                <a:solidFill>
                  <a:srgbClr val="2a6099"/>
                </a:solidFill>
                <a:uFillTx/>
                <a:latin typeface="Times New Roman"/>
                <a:ea typeface="DejaVu Sans"/>
              </a:rPr>
              <a:t>Awareness on importance of segregation of </a:t>
            </a:r>
            <a:br>
              <a:rPr sz="2400"/>
            </a:br>
            <a:r>
              <a:rPr b="1" lang="en-US" sz="2400" spc="-1" strike="noStrike" u="sng">
                <a:solidFill>
                  <a:srgbClr val="2a6099"/>
                </a:solidFill>
                <a:uFillTx/>
                <a:latin typeface="Times New Roman"/>
                <a:ea typeface="DejaVu Sans"/>
              </a:rPr>
              <a:t>waste at household level</a:t>
            </a:r>
            <a:endParaRPr b="0" lang="en-IN" sz="2400" spc="-1" strike="noStrike">
              <a:latin typeface="Arial"/>
            </a:endParaRPr>
          </a:p>
        </p:txBody>
      </p:sp>
      <p:pic>
        <p:nvPicPr>
          <p:cNvPr id="137" name="" descr=""/>
          <p:cNvPicPr/>
          <p:nvPr/>
        </p:nvPicPr>
        <p:blipFill>
          <a:blip r:embed="rId1"/>
          <a:srcRect l="2083" t="26835" r="2220" b="14363"/>
          <a:stretch/>
        </p:blipFill>
        <p:spPr>
          <a:xfrm>
            <a:off x="952560" y="3312720"/>
            <a:ext cx="7290720" cy="2897640"/>
          </a:xfrm>
          <a:prstGeom prst="rect">
            <a:avLst/>
          </a:prstGeom>
          <a:ln w="0">
            <a:noFill/>
          </a:ln>
        </p:spPr>
      </p:pic>
      <p:sp>
        <p:nvSpPr>
          <p:cNvPr id="138" name=""/>
          <p:cNvSpPr/>
          <p:nvPr/>
        </p:nvSpPr>
        <p:spPr>
          <a:xfrm>
            <a:off x="659520" y="1957320"/>
            <a:ext cx="7552440" cy="847440"/>
          </a:xfrm>
          <a:prstGeom prst="rect">
            <a:avLst/>
          </a:prstGeom>
          <a:noFill/>
          <a:ln w="0">
            <a:noFill/>
          </a:ln>
        </p:spPr>
        <p:style>
          <a:lnRef idx="0"/>
          <a:fillRef idx="0"/>
          <a:effectRef idx="0"/>
          <a:fontRef idx="minor"/>
        </p:style>
        <p:txBody>
          <a:bodyPr lIns="90000" rIns="90000" tIns="45000" bIns="45000" anchor="t">
            <a:noAutofit/>
          </a:bodyPr>
          <a:p>
            <a:pPr algn="just">
              <a:lnSpc>
                <a:spcPct val="115000"/>
              </a:lnSpc>
            </a:pPr>
            <a:r>
              <a:rPr b="0" lang="en-IN" sz="2000" spc="-1" strike="noStrike">
                <a:solidFill>
                  <a:srgbClr val="000000"/>
                </a:solidFill>
                <a:latin typeface="Times New Roman"/>
                <a:ea typeface="Microsoft YaHei"/>
              </a:rPr>
              <a:t>Creating awareness on importance of segregation of domestic waste at household level for ensuring proper disposal of waste is chosen to be the best solution to tackle this problem of burning waste. </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Rectangle 11"/>
          <p:cNvSpPr/>
          <p:nvPr/>
        </p:nvSpPr>
        <p:spPr>
          <a:xfrm>
            <a:off x="296640" y="227160"/>
            <a:ext cx="8526240" cy="6392520"/>
          </a:xfrm>
          <a:prstGeom prst="rect">
            <a:avLst/>
          </a:prstGeom>
          <a:noFill/>
          <a:ln w="25560">
            <a:solidFill>
              <a:srgbClr val="000000"/>
            </a:solidFill>
            <a:round/>
          </a:ln>
        </p:spPr>
        <p:style>
          <a:lnRef idx="0"/>
          <a:fillRef idx="0"/>
          <a:effectRef idx="0"/>
          <a:fontRef idx="minor"/>
        </p:style>
      </p:sp>
      <p:sp>
        <p:nvSpPr>
          <p:cNvPr id="140" name="Rectangle 15"/>
          <p:cNvSpPr/>
          <p:nvPr/>
        </p:nvSpPr>
        <p:spPr>
          <a:xfrm>
            <a:off x="626760" y="3288240"/>
            <a:ext cx="593532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400" spc="-1" strike="noStrike" u="sng">
                <a:solidFill>
                  <a:srgbClr val="3465a4"/>
                </a:solidFill>
                <a:uFillTx/>
                <a:latin typeface="Times New Roman"/>
                <a:ea typeface="DejaVu Sans"/>
              </a:rPr>
              <a:t>Importance of segregation of waste </a:t>
            </a:r>
            <a:r>
              <a:rPr b="1" lang="en-IN" sz="2800" spc="-1" strike="noStrike">
                <a:solidFill>
                  <a:srgbClr val="3465a4"/>
                </a:solidFill>
                <a:latin typeface="Times New Roman"/>
                <a:ea typeface="DejaVu Sans"/>
              </a:rPr>
              <a:t> :-</a:t>
            </a:r>
            <a:endParaRPr b="0" lang="en-IN" sz="2800" spc="-1" strike="noStrike">
              <a:latin typeface="Arial"/>
            </a:endParaRPr>
          </a:p>
        </p:txBody>
      </p:sp>
      <p:sp>
        <p:nvSpPr>
          <p:cNvPr id="141" name="Rectangle 16"/>
          <p:cNvSpPr/>
          <p:nvPr/>
        </p:nvSpPr>
        <p:spPr>
          <a:xfrm>
            <a:off x="626760" y="3821040"/>
            <a:ext cx="3955320" cy="1097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Minimizes health risks.</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Makes the job easier for waste collectors.</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Minimizes dumping &amp; Promotes recycling.</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Beneficial for upcoming generations.</a:t>
            </a:r>
            <a:endParaRPr b="0" lang="en-IN" sz="2000" spc="-1" strike="noStrike">
              <a:latin typeface="Arial"/>
            </a:endParaRPr>
          </a:p>
        </p:txBody>
      </p:sp>
      <p:sp>
        <p:nvSpPr>
          <p:cNvPr id="142" name=""/>
          <p:cNvSpPr/>
          <p:nvPr/>
        </p:nvSpPr>
        <p:spPr>
          <a:xfrm>
            <a:off x="648720" y="1051560"/>
            <a:ext cx="7521120" cy="8474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Segregation of waste refers to practice of separating waste into two forms i.e. into wet waste and dry waste.</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 </a:t>
            </a:r>
            <a:r>
              <a:rPr b="0" lang="en-IN" sz="2000" spc="-1" strike="noStrike">
                <a:solidFill>
                  <a:srgbClr val="000000"/>
                </a:solidFill>
                <a:latin typeface="Times New Roman"/>
                <a:ea typeface="Microsoft YaHei"/>
              </a:rPr>
              <a:t>This segregation is essential because it makes the task of recycling dry non-biodegradable waste easier. </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It also simplifies the conversion of wet waste like leftover food, used tea leaves, etc. to compost. </a:t>
            </a:r>
            <a:endParaRPr b="0" lang="en-IN" sz="2000" spc="-1" strike="noStrike">
              <a:latin typeface="Arial"/>
            </a:endParaRPr>
          </a:p>
        </p:txBody>
      </p:sp>
      <p:sp>
        <p:nvSpPr>
          <p:cNvPr id="143" name="Rectangle 25"/>
          <p:cNvSpPr/>
          <p:nvPr/>
        </p:nvSpPr>
        <p:spPr>
          <a:xfrm>
            <a:off x="641520" y="460440"/>
            <a:ext cx="473580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400" spc="-1" strike="noStrike" u="sng">
                <a:solidFill>
                  <a:srgbClr val="3465a4"/>
                </a:solidFill>
                <a:uFillTx/>
                <a:latin typeface="Times New Roman"/>
                <a:ea typeface="DejaVu Sans"/>
              </a:rPr>
              <a:t>Segregation of waste</a:t>
            </a:r>
            <a:r>
              <a:rPr b="1" lang="en-IN" sz="2800" spc="-1" strike="noStrike">
                <a:solidFill>
                  <a:srgbClr val="3465a4"/>
                </a:solidFill>
                <a:latin typeface="Times New Roman"/>
                <a:ea typeface="DejaVu Sans"/>
              </a:rPr>
              <a:t> :-</a:t>
            </a:r>
            <a:endParaRPr b="0" lang="en-IN" sz="2800" spc="-1" strike="noStrike">
              <a:latin typeface="Arial"/>
            </a:endParaRPr>
          </a:p>
        </p:txBody>
      </p:sp>
      <p:pic>
        <p:nvPicPr>
          <p:cNvPr id="144" name="" descr=""/>
          <p:cNvPicPr/>
          <p:nvPr/>
        </p:nvPicPr>
        <p:blipFill>
          <a:blip r:embed="rId1"/>
          <a:srcRect l="10394" t="0" r="11366" b="0"/>
          <a:stretch/>
        </p:blipFill>
        <p:spPr>
          <a:xfrm>
            <a:off x="5259960" y="3978720"/>
            <a:ext cx="2867040" cy="2060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Rectangle 29"/>
          <p:cNvSpPr/>
          <p:nvPr/>
        </p:nvSpPr>
        <p:spPr>
          <a:xfrm>
            <a:off x="296640" y="227160"/>
            <a:ext cx="8526240" cy="6392520"/>
          </a:xfrm>
          <a:prstGeom prst="rect">
            <a:avLst/>
          </a:prstGeom>
          <a:noFill/>
          <a:ln w="25560">
            <a:solidFill>
              <a:srgbClr val="000000"/>
            </a:solidFill>
            <a:round/>
          </a:ln>
        </p:spPr>
        <p:style>
          <a:lnRef idx="0"/>
          <a:fillRef idx="0"/>
          <a:effectRef idx="0"/>
          <a:fontRef idx="minor"/>
        </p:style>
      </p:sp>
      <p:sp>
        <p:nvSpPr>
          <p:cNvPr id="146" name=""/>
          <p:cNvSpPr/>
          <p:nvPr/>
        </p:nvSpPr>
        <p:spPr>
          <a:xfrm>
            <a:off x="648720" y="1051560"/>
            <a:ext cx="7521120" cy="8474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Label and keep two separate containers, one for wet waste and the other for dry waste (use different colours to differentiate quickly).</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Keep two bags for dry waste collection, one for plastics and paper and the other for the rest of the household waste.</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Dispose sanitary waste (Diapers, synthetic sanitary napkins and hygiene-related products) in a paper bag. </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Keep plastic waste from the kitchen clean and dry before you drop it into the dry waste bin. Keep glass/plastic containers rinsed of food matter.</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Wet waste should be sent out for composting daily. Try sending dry waste for recycling once every week.</a:t>
            </a:r>
            <a:endParaRPr b="0" lang="en-IN" sz="2000" spc="-1" strike="noStrike">
              <a:latin typeface="Arial"/>
            </a:endParaRPr>
          </a:p>
        </p:txBody>
      </p:sp>
      <p:sp>
        <p:nvSpPr>
          <p:cNvPr id="147" name="Rectangle 32"/>
          <p:cNvSpPr/>
          <p:nvPr/>
        </p:nvSpPr>
        <p:spPr>
          <a:xfrm>
            <a:off x="641520" y="460440"/>
            <a:ext cx="739044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400" spc="-1" strike="noStrike" u="sng">
                <a:solidFill>
                  <a:srgbClr val="3465a4"/>
                </a:solidFill>
                <a:uFillTx/>
                <a:latin typeface="Times New Roman"/>
                <a:ea typeface="DejaVu Sans"/>
              </a:rPr>
              <a:t>Procedure to Segregate the waste</a:t>
            </a:r>
            <a:r>
              <a:rPr b="1" lang="en-IN" sz="2800" spc="-1" strike="noStrike">
                <a:solidFill>
                  <a:srgbClr val="3465a4"/>
                </a:solidFill>
                <a:latin typeface="Times New Roman"/>
                <a:ea typeface="DejaVu Sans"/>
              </a:rPr>
              <a:t> :-</a:t>
            </a: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
          <p:cNvSpPr/>
          <p:nvPr/>
        </p:nvSpPr>
        <p:spPr>
          <a:xfrm>
            <a:off x="3278520" y="519840"/>
            <a:ext cx="2746080" cy="4834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IN" sz="2800" spc="-1" strike="noStrike" u="sng">
                <a:solidFill>
                  <a:srgbClr val="ff0000"/>
                </a:solidFill>
                <a:uFillTx/>
                <a:latin typeface="Times New Roman"/>
                <a:ea typeface="DejaVu Sans"/>
              </a:rPr>
              <a:t>CONCLUSION</a:t>
            </a:r>
            <a:endParaRPr b="0" lang="en-IN" sz="2800" spc="-1" strike="noStrike">
              <a:latin typeface="Arial"/>
            </a:endParaRPr>
          </a:p>
        </p:txBody>
      </p:sp>
      <p:sp>
        <p:nvSpPr>
          <p:cNvPr id="149" name="Rectangle 30"/>
          <p:cNvSpPr/>
          <p:nvPr/>
        </p:nvSpPr>
        <p:spPr>
          <a:xfrm>
            <a:off x="296640" y="227160"/>
            <a:ext cx="8526240" cy="6392520"/>
          </a:xfrm>
          <a:prstGeom prst="rect">
            <a:avLst/>
          </a:prstGeom>
          <a:noFill/>
          <a:ln w="25560">
            <a:solidFill>
              <a:srgbClr val="000000"/>
            </a:solidFill>
            <a:round/>
          </a:ln>
        </p:spPr>
        <p:style>
          <a:lnRef idx="0"/>
          <a:fillRef idx="0"/>
          <a:effectRef idx="0"/>
          <a:fontRef idx="minor"/>
        </p:style>
      </p:sp>
      <p:sp>
        <p:nvSpPr>
          <p:cNvPr id="150" name="PlaceHolder 4"/>
          <p:cNvSpPr/>
          <p:nvPr/>
        </p:nvSpPr>
        <p:spPr>
          <a:xfrm>
            <a:off x="687240" y="1100880"/>
            <a:ext cx="7682760" cy="66528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tabLst>
                <a:tab algn="l" pos="0"/>
              </a:tabLst>
            </a:pPr>
            <a:r>
              <a:rPr b="1" lang="en-US" sz="2400" spc="-1" strike="noStrike" u="sng">
                <a:solidFill>
                  <a:srgbClr val="2a6099"/>
                </a:solidFill>
                <a:uFillTx/>
                <a:latin typeface="Times New Roman"/>
                <a:ea typeface="DejaVu Sans"/>
              </a:rPr>
              <a:t>Awareness on importance of segregation of </a:t>
            </a:r>
            <a:br>
              <a:rPr sz="2400"/>
            </a:br>
            <a:r>
              <a:rPr b="1" lang="en-US" sz="2400" spc="-1" strike="noStrike" u="sng">
                <a:solidFill>
                  <a:srgbClr val="2a6099"/>
                </a:solidFill>
                <a:uFillTx/>
                <a:latin typeface="Times New Roman"/>
                <a:ea typeface="DejaVu Sans"/>
              </a:rPr>
              <a:t>waste at household level</a:t>
            </a:r>
            <a:endParaRPr b="0" lang="en-IN" sz="2400" spc="-1" strike="noStrike">
              <a:latin typeface="Arial"/>
            </a:endParaRPr>
          </a:p>
        </p:txBody>
      </p:sp>
      <p:sp>
        <p:nvSpPr>
          <p:cNvPr id="151" name=""/>
          <p:cNvSpPr/>
          <p:nvPr/>
        </p:nvSpPr>
        <p:spPr>
          <a:xfrm>
            <a:off x="669600" y="1986840"/>
            <a:ext cx="7498800" cy="847440"/>
          </a:xfrm>
          <a:prstGeom prst="rect">
            <a:avLst/>
          </a:prstGeom>
          <a:noFill/>
          <a:ln w="0">
            <a:noFill/>
          </a:ln>
        </p:spPr>
        <p:style>
          <a:lnRef idx="0"/>
          <a:fillRef idx="0"/>
          <a:effectRef idx="0"/>
          <a:fontRef idx="minor"/>
        </p:style>
        <p:txBody>
          <a:bodyPr lIns="90000" rIns="90000" tIns="45000" bIns="45000" anchor="t">
            <a:noAutofit/>
          </a:bodyPr>
          <a:p>
            <a:pPr algn="just">
              <a:lnSpc>
                <a:spcPct val="115000"/>
              </a:lnSpc>
            </a:pPr>
            <a:r>
              <a:rPr b="0" lang="en-IN" sz="1800" spc="-1" strike="noStrike">
                <a:solidFill>
                  <a:srgbClr val="000000"/>
                </a:solidFill>
                <a:latin typeface="Times New Roman"/>
                <a:ea typeface="Microsoft YaHei"/>
              </a:rPr>
              <a:t>Hence by creating awareness on importance of segregation of domestic waste at household level helps in reducing all the problems that may arise because of open burning of domestic waste which </a:t>
            </a:r>
            <a:endParaRPr b="0" lang="en-IN" sz="1800" spc="-1" strike="noStrike">
              <a:latin typeface="Arial"/>
            </a:endParaRPr>
          </a:p>
          <a:p>
            <a:pPr algn="just">
              <a:lnSpc>
                <a:spcPct val="115000"/>
              </a:lnSpc>
            </a:pPr>
            <a:r>
              <a:rPr b="0" lang="en-IN" sz="1800" spc="-1" strike="noStrike">
                <a:solidFill>
                  <a:srgbClr val="000000"/>
                </a:solidFill>
                <a:latin typeface="Times New Roman"/>
                <a:ea typeface="Microsoft YaHei"/>
              </a:rPr>
              <a:t>in turn results in efficient management </a:t>
            </a:r>
            <a:endParaRPr b="0" lang="en-IN" sz="1800" spc="-1" strike="noStrike">
              <a:latin typeface="Arial"/>
            </a:endParaRPr>
          </a:p>
          <a:p>
            <a:pPr algn="just">
              <a:lnSpc>
                <a:spcPct val="115000"/>
              </a:lnSpc>
            </a:pPr>
            <a:r>
              <a:rPr b="0" lang="en-IN" sz="1800" spc="-1" strike="noStrike">
                <a:solidFill>
                  <a:srgbClr val="000000"/>
                </a:solidFill>
                <a:latin typeface="Times New Roman"/>
                <a:ea typeface="Microsoft YaHei"/>
              </a:rPr>
              <a:t>of waste .</a:t>
            </a:r>
            <a:endParaRPr b="0" lang="en-IN" sz="1800" spc="-1" strike="noStrike">
              <a:latin typeface="Arial"/>
            </a:endParaRPr>
          </a:p>
        </p:txBody>
      </p:sp>
      <p:pic>
        <p:nvPicPr>
          <p:cNvPr id="152" name="" descr=""/>
          <p:cNvPicPr/>
          <p:nvPr/>
        </p:nvPicPr>
        <p:blipFill>
          <a:blip r:embed="rId1"/>
          <a:srcRect l="11017" t="0" r="10497" b="10990"/>
          <a:stretch/>
        </p:blipFill>
        <p:spPr>
          <a:xfrm>
            <a:off x="4714200" y="2834640"/>
            <a:ext cx="3748320" cy="3453840"/>
          </a:xfrm>
          <a:prstGeom prst="rect">
            <a:avLst/>
          </a:prstGeom>
          <a:ln w="0">
            <a:noFill/>
          </a:ln>
        </p:spPr>
      </p:pic>
      <p:sp>
        <p:nvSpPr>
          <p:cNvPr id="153" name=""/>
          <p:cNvSpPr/>
          <p:nvPr/>
        </p:nvSpPr>
        <p:spPr>
          <a:xfrm>
            <a:off x="628920" y="3652560"/>
            <a:ext cx="3851280" cy="847440"/>
          </a:xfrm>
          <a:prstGeom prst="rect">
            <a:avLst/>
          </a:prstGeom>
          <a:noFill/>
          <a:ln w="0">
            <a:noFill/>
          </a:ln>
        </p:spPr>
        <p:style>
          <a:lnRef idx="0"/>
          <a:fillRef idx="0"/>
          <a:effectRef idx="0"/>
          <a:fontRef idx="minor"/>
        </p:style>
        <p:txBody>
          <a:bodyPr lIns="90000" rIns="90000" tIns="45000" bIns="45000" anchor="t">
            <a:noAutofit/>
          </a:bodyPr>
          <a:p>
            <a:pPr algn="just">
              <a:lnSpc>
                <a:spcPct val="115000"/>
              </a:lnSpc>
            </a:pPr>
            <a:r>
              <a:rPr b="0" lang="en-IN" sz="1800" spc="-1" strike="noStrike">
                <a:solidFill>
                  <a:srgbClr val="000000"/>
                </a:solidFill>
                <a:latin typeface="Times New Roman"/>
                <a:ea typeface="Microsoft YaHei"/>
              </a:rPr>
              <a:t>Making people of the village aware of this makes them realize their role &amp; responsibility towards the nature &amp; society. </a:t>
            </a:r>
            <a:endParaRPr b="0" lang="en-IN" sz="1800" spc="-1" strike="noStrike">
              <a:latin typeface="Arial"/>
            </a:endParaRPr>
          </a:p>
          <a:p>
            <a:pPr algn="just">
              <a:lnSpc>
                <a:spcPct val="115000"/>
              </a:lnSpc>
            </a:pPr>
            <a:r>
              <a:rPr b="0" lang="en-IN" sz="1800" spc="-1" strike="noStrike">
                <a:solidFill>
                  <a:srgbClr val="000000"/>
                </a:solidFill>
                <a:latin typeface="Times New Roman"/>
                <a:ea typeface="Microsoft YaHei"/>
              </a:rPr>
              <a:t>Making them segregating the waste before disposal makes the management process easier and reduce severe health problems that may occur.</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Picture 169" descr=""/>
          <p:cNvPicPr/>
          <p:nvPr/>
        </p:nvPicPr>
        <p:blipFill>
          <a:blip r:embed="rId1"/>
          <a:stretch/>
        </p:blipFill>
        <p:spPr>
          <a:xfrm>
            <a:off x="-8280" y="855360"/>
            <a:ext cx="9159840" cy="5149080"/>
          </a:xfrm>
          <a:prstGeom prst="rect">
            <a:avLst/>
          </a:prstGeom>
          <a:ln w="0">
            <a:noFill/>
          </a:ln>
        </p:spPr>
      </p:pic>
      <p:pic>
        <p:nvPicPr>
          <p:cNvPr id="155" name="Picture 170" descr=""/>
          <p:cNvPicPr/>
          <p:nvPr/>
        </p:nvPicPr>
        <p:blipFill>
          <a:blip r:embed="rId2"/>
          <a:srcRect l="0" t="83825" r="87022" b="0"/>
          <a:stretch/>
        </p:blipFill>
        <p:spPr>
          <a:xfrm>
            <a:off x="8480880" y="5777280"/>
            <a:ext cx="611280" cy="1836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MasterSp="0">
  <p:cSld>
    <p:spTree>
      <p:nvGrpSpPr>
        <p:cNvPr id="1" name=""/>
        <p:cNvGrpSpPr/>
        <p:nvPr/>
      </p:nvGrpSpPr>
      <p:grpSpPr>
        <a:xfrm>
          <a:off x="0" y="0"/>
          <a:ext cx="0" cy="0"/>
          <a:chOff x="0" y="0"/>
          <a:chExt cx="0" cy="0"/>
        </a:xfrm>
      </p:grpSpPr>
      <p:sp>
        <p:nvSpPr>
          <p:cNvPr id="88" name="Rectangle 12"/>
          <p:cNvSpPr/>
          <p:nvPr/>
        </p:nvSpPr>
        <p:spPr>
          <a:xfrm>
            <a:off x="309240" y="252720"/>
            <a:ext cx="8526240" cy="6392520"/>
          </a:xfrm>
          <a:prstGeom prst="rect">
            <a:avLst/>
          </a:prstGeom>
          <a:noFill/>
          <a:ln w="25560">
            <a:solidFill>
              <a:srgbClr val="000000"/>
            </a:solidFill>
            <a:round/>
          </a:ln>
        </p:spPr>
        <p:style>
          <a:lnRef idx="0"/>
          <a:fillRef idx="0"/>
          <a:effectRef idx="0"/>
          <a:fontRef idx="minor"/>
        </p:style>
      </p:sp>
      <p:sp>
        <p:nvSpPr>
          <p:cNvPr id="89" name="Rectangle 88"/>
          <p:cNvSpPr/>
          <p:nvPr/>
        </p:nvSpPr>
        <p:spPr>
          <a:xfrm>
            <a:off x="540000" y="412920"/>
            <a:ext cx="341208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800" spc="-1" strike="noStrike">
                <a:solidFill>
                  <a:srgbClr val="ff0000"/>
                </a:solidFill>
                <a:latin typeface="Times New Roman"/>
                <a:ea typeface="DejaVu Sans"/>
              </a:rPr>
              <a:t> </a:t>
            </a:r>
            <a:r>
              <a:rPr b="1" lang="en-IN" sz="2800" spc="-1" strike="noStrike" u="sng">
                <a:solidFill>
                  <a:srgbClr val="ff0000"/>
                </a:solidFill>
                <a:uFillTx/>
                <a:latin typeface="Times New Roman"/>
                <a:ea typeface="DejaVu Sans"/>
              </a:rPr>
              <a:t>INTRODUCTION</a:t>
            </a:r>
            <a:endParaRPr b="0" lang="en-IN" sz="2800" spc="-1" strike="noStrike">
              <a:latin typeface="Arial"/>
            </a:endParaRPr>
          </a:p>
        </p:txBody>
      </p:sp>
      <p:sp>
        <p:nvSpPr>
          <p:cNvPr id="90" name="Rectangle 90"/>
          <p:cNvSpPr/>
          <p:nvPr/>
        </p:nvSpPr>
        <p:spPr>
          <a:xfrm>
            <a:off x="696960" y="1008000"/>
            <a:ext cx="7445160" cy="7588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Raghumanda village is located in Denkada mandal of Vizianagaram district in Andhra Pradesh, India.</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Vizianagaram is the nearest town to this village for all major economic activities, which is approximately 8km away.</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It is situated 16km away from sub-district headquarter Denkada and 8km away from district headquarter, Vizianagaram.</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Farming is major occupation in this village.   </a:t>
            </a:r>
            <a:endParaRPr b="0" lang="en-IN" sz="2000" spc="-1" strike="noStrike">
              <a:latin typeface="Arial"/>
            </a:endParaRPr>
          </a:p>
          <a:p>
            <a:pPr>
              <a:lnSpc>
                <a:spcPct val="115000"/>
              </a:lnSpc>
            </a:pPr>
            <a:endParaRPr b="0" lang="en-IN" sz="2000" spc="-1" strike="noStrike">
              <a:latin typeface="Arial"/>
            </a:endParaRPr>
          </a:p>
        </p:txBody>
      </p:sp>
      <p:pic>
        <p:nvPicPr>
          <p:cNvPr id="91" name="" descr=""/>
          <p:cNvPicPr/>
          <p:nvPr/>
        </p:nvPicPr>
        <p:blipFill>
          <a:blip r:embed="rId1"/>
          <a:srcRect l="0" t="0" r="21923" b="0"/>
          <a:stretch/>
        </p:blipFill>
        <p:spPr>
          <a:xfrm>
            <a:off x="658800" y="3953880"/>
            <a:ext cx="3986280" cy="2298240"/>
          </a:xfrm>
          <a:prstGeom prst="rect">
            <a:avLst/>
          </a:prstGeom>
          <a:ln w="0">
            <a:noFill/>
          </a:ln>
        </p:spPr>
      </p:pic>
      <p:pic>
        <p:nvPicPr>
          <p:cNvPr id="92" name="" descr=""/>
          <p:cNvPicPr/>
          <p:nvPr/>
        </p:nvPicPr>
        <p:blipFill>
          <a:blip r:embed="rId2"/>
          <a:srcRect l="0" t="0" r="0" b="15992"/>
          <a:stretch/>
        </p:blipFill>
        <p:spPr>
          <a:xfrm>
            <a:off x="4851360" y="3933720"/>
            <a:ext cx="3670920" cy="23112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Rectangle 3"/>
          <p:cNvSpPr/>
          <p:nvPr/>
        </p:nvSpPr>
        <p:spPr>
          <a:xfrm>
            <a:off x="296640" y="227160"/>
            <a:ext cx="8526240" cy="6392520"/>
          </a:xfrm>
          <a:prstGeom prst="rect">
            <a:avLst/>
          </a:prstGeom>
          <a:noFill/>
          <a:ln w="25560">
            <a:solidFill>
              <a:srgbClr val="000000"/>
            </a:solidFill>
            <a:round/>
          </a:ln>
        </p:spPr>
        <p:style>
          <a:lnRef idx="0"/>
          <a:fillRef idx="0"/>
          <a:effectRef idx="0"/>
          <a:fontRef idx="minor"/>
        </p:style>
      </p:sp>
      <p:sp>
        <p:nvSpPr>
          <p:cNvPr id="94" name="Rectangle 107"/>
          <p:cNvSpPr/>
          <p:nvPr/>
        </p:nvSpPr>
        <p:spPr>
          <a:xfrm>
            <a:off x="639720" y="338400"/>
            <a:ext cx="7503480" cy="1097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The total geographical area of this village is 529 hectares.</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Raghumanda has a total population of 1,647 peoples, out of which 864 are males &amp;  783 are females. </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There are about 410 houses in this village.</a:t>
            </a:r>
            <a:endParaRPr b="0" lang="en-IN" sz="2000" spc="-1" strike="noStrike">
              <a:latin typeface="Arial"/>
            </a:endParaRPr>
          </a:p>
        </p:txBody>
      </p:sp>
      <p:pic>
        <p:nvPicPr>
          <p:cNvPr id="95" name="" descr=""/>
          <p:cNvPicPr/>
          <p:nvPr/>
        </p:nvPicPr>
        <p:blipFill>
          <a:blip r:embed="rId1"/>
          <a:stretch/>
        </p:blipFill>
        <p:spPr>
          <a:xfrm>
            <a:off x="816120" y="2854080"/>
            <a:ext cx="7447680" cy="3570480"/>
          </a:xfrm>
          <a:prstGeom prst="rect">
            <a:avLst/>
          </a:prstGeom>
          <a:ln w="0">
            <a:noFill/>
          </a:ln>
        </p:spPr>
      </p:pic>
      <p:pic>
        <p:nvPicPr>
          <p:cNvPr id="96" name="" descr=""/>
          <p:cNvPicPr/>
          <p:nvPr/>
        </p:nvPicPr>
        <p:blipFill>
          <a:blip r:embed="rId2"/>
          <a:stretch/>
        </p:blipFill>
        <p:spPr>
          <a:xfrm>
            <a:off x="792720" y="1981440"/>
            <a:ext cx="7471080" cy="9730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Rectangle 10"/>
          <p:cNvSpPr/>
          <p:nvPr/>
        </p:nvSpPr>
        <p:spPr>
          <a:xfrm>
            <a:off x="296640" y="227160"/>
            <a:ext cx="8526240" cy="6392520"/>
          </a:xfrm>
          <a:prstGeom prst="rect">
            <a:avLst/>
          </a:prstGeom>
          <a:noFill/>
          <a:ln w="25560">
            <a:solidFill>
              <a:srgbClr val="000000"/>
            </a:solidFill>
            <a:round/>
          </a:ln>
        </p:spPr>
        <p:style>
          <a:lnRef idx="0"/>
          <a:fillRef idx="0"/>
          <a:effectRef idx="0"/>
          <a:fontRef idx="minor"/>
        </p:style>
      </p:sp>
      <p:graphicFrame>
        <p:nvGraphicFramePr>
          <p:cNvPr id="98" name=""/>
          <p:cNvGraphicFramePr/>
          <p:nvPr/>
        </p:nvGraphicFramePr>
        <p:xfrm>
          <a:off x="487800" y="419040"/>
          <a:ext cx="8100000" cy="6013800"/>
        </p:xfrm>
        <a:graphic>
          <a:graphicData uri="http://schemas.openxmlformats.org/drawingml/2006/table">
            <a:tbl>
              <a:tblPr/>
              <a:tblGrid>
                <a:gridCol w="627480"/>
                <a:gridCol w="2496600"/>
                <a:gridCol w="1480680"/>
                <a:gridCol w="3495600"/>
              </a:tblGrid>
              <a:tr h="731160">
                <a:tc>
                  <a:txBody>
                    <a:bodyPr lIns="90000" rIns="90000" anchor="t">
                      <a:noAutofit/>
                    </a:bodyPr>
                    <a:p>
                      <a:pPr algn="ctr">
                        <a:lnSpc>
                          <a:spcPct val="100000"/>
                        </a:lnSpc>
                      </a:pPr>
                      <a:r>
                        <a:rPr b="1" lang="en-IN" sz="1800" spc="-1" strike="noStrike">
                          <a:latin typeface="Times New Roman"/>
                        </a:rPr>
                        <a:t>Sl. No.</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pPr>
                      <a:r>
                        <a:rPr b="1" lang="en-IN" sz="1800" spc="-1" strike="noStrike">
                          <a:latin typeface="Times New Roman"/>
                        </a:rPr>
                        <a:t>Basic Facilities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pPr>
                      <a:r>
                        <a:rPr b="1" lang="en-IN" sz="1800" spc="-1" strike="noStrike">
                          <a:latin typeface="Times New Roman"/>
                        </a:rPr>
                        <a:t>Availability (Yes/No)</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nchor="t">
                      <a:noAutofit/>
                    </a:bodyPr>
                    <a:p>
                      <a:pPr algn="ctr">
                        <a:lnSpc>
                          <a:spcPct val="100000"/>
                        </a:lnSpc>
                      </a:pPr>
                      <a:r>
                        <a:rPr b="1" lang="en-IN" sz="1800" spc="-1" strike="noStrike">
                          <a:latin typeface="Times New Roman"/>
                        </a:rPr>
                        <a:t>Description</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31080">
                <a:tc>
                  <a:txBody>
                    <a:bodyPr lIns="90000" rIns="90000" anchor="t">
                      <a:noAutofit/>
                    </a:bodyPr>
                    <a:p>
                      <a:pPr algn="ctr">
                        <a:lnSpc>
                          <a:spcPct val="100000"/>
                        </a:lnSpc>
                      </a:pPr>
                      <a:r>
                        <a:rPr b="0" lang="en-IN" sz="1800" spc="-1" strike="noStrike">
                          <a:latin typeface="Times New Roman"/>
                        </a:rPr>
                        <a:t>1.</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Schools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Yes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Two Government schools &amp; One Private school.</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1080">
                <a:tc>
                  <a:txBody>
                    <a:bodyPr lIns="90000" rIns="90000" anchor="t">
                      <a:noAutofit/>
                    </a:bodyPr>
                    <a:p>
                      <a:pPr algn="ctr">
                        <a:lnSpc>
                          <a:spcPct val="100000"/>
                        </a:lnSpc>
                      </a:pPr>
                      <a:r>
                        <a:rPr b="0" lang="en-IN" sz="1800" spc="-1" strike="noStrike">
                          <a:latin typeface="Times New Roman"/>
                        </a:rPr>
                        <a:t>2.</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Roads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Yes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Connected with bitumen roads &amp; partly with kutcha road.</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1080">
                <a:tc>
                  <a:txBody>
                    <a:bodyPr lIns="90000" rIns="90000" anchor="t">
                      <a:noAutofit/>
                    </a:bodyPr>
                    <a:p>
                      <a:pPr algn="ctr">
                        <a:lnSpc>
                          <a:spcPct val="100000"/>
                        </a:lnSpc>
                      </a:pPr>
                      <a:r>
                        <a:rPr b="0" lang="en-IN" sz="1800" spc="-1" strike="noStrike">
                          <a:latin typeface="Times New Roman"/>
                        </a:rPr>
                        <a:t>3.</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Bank &amp; Atm</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Partial</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Grameena Vikas Bank, but no ATM facility.</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898560">
                <a:tc>
                  <a:txBody>
                    <a:bodyPr lIns="90000" rIns="90000" anchor="t">
                      <a:noAutofit/>
                    </a:bodyPr>
                    <a:p>
                      <a:pPr algn="ctr">
                        <a:lnSpc>
                          <a:spcPct val="100000"/>
                        </a:lnSpc>
                      </a:pPr>
                      <a:r>
                        <a:rPr b="0" lang="en-IN" sz="1800" spc="-1" strike="noStrike">
                          <a:latin typeface="Times New Roman"/>
                        </a:rPr>
                        <a:t>4.</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Hospital</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No</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Construction of new hospital is in progress. Weekly medication camps were conducted.</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02120">
                <a:tc>
                  <a:txBody>
                    <a:bodyPr lIns="90000" rIns="90000" anchor="t">
                      <a:noAutofit/>
                    </a:bodyPr>
                    <a:p>
                      <a:pPr algn="ctr">
                        <a:lnSpc>
                          <a:spcPct val="100000"/>
                        </a:lnSpc>
                      </a:pPr>
                      <a:r>
                        <a:rPr b="0" lang="en-IN" sz="1800" spc="-1" strike="noStrike">
                          <a:latin typeface="Times New Roman"/>
                        </a:rPr>
                        <a:t>5.</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Anganwadi kendra</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Yes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Two Anganwadi’s.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63960">
                <a:tc>
                  <a:txBody>
                    <a:bodyPr lIns="90000" rIns="90000" anchor="t">
                      <a:noAutofit/>
                    </a:bodyPr>
                    <a:p>
                      <a:pPr algn="ctr">
                        <a:lnSpc>
                          <a:spcPct val="100000"/>
                        </a:lnSpc>
                      </a:pPr>
                      <a:r>
                        <a:rPr b="0" lang="en-IN" sz="1800" spc="-1" strike="noStrike">
                          <a:latin typeface="Times New Roman"/>
                        </a:rPr>
                        <a:t>6.</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Petrol Bunk</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No</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NA</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3960">
                <a:tc>
                  <a:txBody>
                    <a:bodyPr lIns="90000" rIns="90000" anchor="t">
                      <a:noAutofit/>
                    </a:bodyPr>
                    <a:p>
                      <a:pPr algn="ctr">
                        <a:lnSpc>
                          <a:spcPct val="100000"/>
                        </a:lnSpc>
                      </a:pPr>
                      <a:r>
                        <a:rPr b="0" lang="en-IN" sz="1800" spc="-1" strike="noStrike">
                          <a:latin typeface="Times New Roman"/>
                        </a:rPr>
                        <a:t>7.</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Restaurants/Hotel</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No</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nchor="t">
                      <a:noAutofit/>
                    </a:bodyPr>
                    <a:p>
                      <a:pPr>
                        <a:lnSpc>
                          <a:spcPct val="100000"/>
                        </a:lnSpc>
                      </a:pPr>
                      <a:r>
                        <a:rPr b="0" lang="en-IN" sz="1800" spc="-1" strike="noStrike">
                          <a:latin typeface="Times New Roman"/>
                        </a:rPr>
                        <a:t>Only Tiffin centres. </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631080">
                <a:tc>
                  <a:txBody>
                    <a:bodyPr lIns="90000" rIns="90000" anchor="t">
                      <a:noAutofit/>
                    </a:bodyPr>
                    <a:p>
                      <a:pPr algn="ctr">
                        <a:lnSpc>
                          <a:spcPct val="100000"/>
                        </a:lnSpc>
                      </a:pPr>
                      <a:r>
                        <a:rPr b="0" lang="en-IN" sz="1800" spc="-1" strike="noStrike">
                          <a:latin typeface="Times New Roman"/>
                        </a:rPr>
                        <a:t>8.</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Waster supply</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Yes</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Overhead tank water is supplied daily for 1.5 hour.</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3960">
                <a:tc>
                  <a:txBody>
                    <a:bodyPr lIns="90000" rIns="90000" anchor="t">
                      <a:noAutofit/>
                    </a:bodyPr>
                    <a:p>
                      <a:pPr algn="ctr">
                        <a:lnSpc>
                          <a:spcPct val="100000"/>
                        </a:lnSpc>
                      </a:pPr>
                      <a:r>
                        <a:rPr b="0" lang="en-IN" sz="1800" spc="-1" strike="noStrike">
                          <a:latin typeface="Times New Roman"/>
                        </a:rPr>
                        <a:t>9.</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Transportation Facility</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Partial</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Only autos are available.</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66120">
                <a:tc>
                  <a:txBody>
                    <a:bodyPr lIns="90000" rIns="90000" anchor="t">
                      <a:noAutofit/>
                    </a:bodyPr>
                    <a:p>
                      <a:pPr>
                        <a:lnSpc>
                          <a:spcPct val="100000"/>
                        </a:lnSpc>
                      </a:pPr>
                      <a:r>
                        <a:rPr b="0" lang="en-IN" sz="1800" spc="-1" strike="noStrike">
                          <a:latin typeface="Times New Roman"/>
                        </a:rPr>
                        <a:t>10.</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Police station</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No</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chor="t">
                      <a:noAutofit/>
                    </a:bodyPr>
                    <a:p>
                      <a:pPr>
                        <a:lnSpc>
                          <a:spcPct val="100000"/>
                        </a:lnSpc>
                      </a:pPr>
                      <a:r>
                        <a:rPr b="0" lang="en-IN" sz="1800" spc="-1" strike="noStrike">
                          <a:latin typeface="Times New Roman"/>
                        </a:rPr>
                        <a:t>NA</a:t>
                      </a:r>
                      <a:endParaRPr b="0" lang="en-IN" sz="1800" spc="-1" strike="noStrike">
                        <a:latin typeface="Arial"/>
                      </a:endParaRPr>
                    </a:p>
                  </a:txBody>
                  <a:tcPr anchor="t"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Rectangle 20"/>
          <p:cNvSpPr/>
          <p:nvPr/>
        </p:nvSpPr>
        <p:spPr>
          <a:xfrm>
            <a:off x="296640" y="227160"/>
            <a:ext cx="8526240" cy="6392520"/>
          </a:xfrm>
          <a:prstGeom prst="rect">
            <a:avLst/>
          </a:prstGeom>
          <a:noFill/>
          <a:ln w="25560">
            <a:solidFill>
              <a:srgbClr val="000000"/>
            </a:solidFill>
            <a:round/>
          </a:ln>
        </p:spPr>
        <p:style>
          <a:lnRef idx="0"/>
          <a:fillRef idx="0"/>
          <a:effectRef idx="0"/>
          <a:fontRef idx="minor"/>
        </p:style>
      </p:sp>
      <p:sp>
        <p:nvSpPr>
          <p:cNvPr id="100" name="Rectangle 21"/>
          <p:cNvSpPr/>
          <p:nvPr/>
        </p:nvSpPr>
        <p:spPr>
          <a:xfrm>
            <a:off x="535320" y="446760"/>
            <a:ext cx="546840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400" spc="-1" strike="noStrike" u="sng">
                <a:solidFill>
                  <a:srgbClr val="3465a4"/>
                </a:solidFill>
                <a:uFillTx/>
                <a:latin typeface="Times New Roman"/>
                <a:ea typeface="DejaVu Sans"/>
              </a:rPr>
              <a:t>Educational Institutions</a:t>
            </a:r>
            <a:r>
              <a:rPr b="1" lang="en-IN" sz="2800" spc="-1" strike="noStrike">
                <a:solidFill>
                  <a:srgbClr val="3465a4"/>
                </a:solidFill>
                <a:latin typeface="Times New Roman"/>
                <a:ea typeface="DejaVu Sans"/>
              </a:rPr>
              <a:t> :-</a:t>
            </a:r>
            <a:endParaRPr b="0" lang="en-IN" sz="2800" spc="-1" strike="noStrike">
              <a:latin typeface="Arial"/>
            </a:endParaRPr>
          </a:p>
        </p:txBody>
      </p:sp>
      <p:sp>
        <p:nvSpPr>
          <p:cNvPr id="101" name="Rectangle 22"/>
          <p:cNvSpPr/>
          <p:nvPr/>
        </p:nvSpPr>
        <p:spPr>
          <a:xfrm>
            <a:off x="4477320" y="5772600"/>
            <a:ext cx="3839760" cy="388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IN" sz="1800" spc="-1" strike="noStrike" u="sng">
                <a:solidFill>
                  <a:srgbClr val="000000"/>
                </a:solidFill>
                <a:uFillTx/>
                <a:latin typeface="Times New Roman"/>
                <a:ea typeface="Microsoft YaHei"/>
              </a:rPr>
              <a:t>Amaravathi English Medium School</a:t>
            </a:r>
            <a:endParaRPr b="0" lang="en-IN" sz="1800" spc="-1" strike="noStrike">
              <a:latin typeface="Arial"/>
            </a:endParaRPr>
          </a:p>
        </p:txBody>
      </p:sp>
      <p:sp>
        <p:nvSpPr>
          <p:cNvPr id="102" name=""/>
          <p:cNvSpPr/>
          <p:nvPr/>
        </p:nvSpPr>
        <p:spPr>
          <a:xfrm>
            <a:off x="660600" y="3430440"/>
            <a:ext cx="3767400" cy="1164960"/>
          </a:xfrm>
          <a:prstGeom prst="rect">
            <a:avLst/>
          </a:prstGeom>
          <a:noFill/>
          <a:ln w="0">
            <a:noFill/>
          </a:ln>
        </p:spPr>
        <p:style>
          <a:lnRef idx="0"/>
          <a:fillRef idx="0"/>
          <a:effectRef idx="0"/>
          <a:fontRef idx="minor"/>
        </p:style>
        <p:txBody>
          <a:bodyPr lIns="90000" rIns="90000" tIns="45000" bIns="45000" anchor="t">
            <a:noAutofit/>
          </a:bodyPr>
          <a:p>
            <a:pPr algn="just">
              <a:lnSpc>
                <a:spcPct val="115000"/>
              </a:lnSpc>
            </a:pP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Total 921 people in this village are literate, among them 537 are male and 384 are female.</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Literacy rate – 55.92%.</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Males - 62.15%</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Females - 49.04% </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Quality of Education is good.  </a:t>
            </a:r>
            <a:endParaRPr b="0" lang="en-IN" sz="2000" spc="-1" strike="noStrike">
              <a:latin typeface="Arial"/>
            </a:endParaRPr>
          </a:p>
        </p:txBody>
      </p:sp>
      <p:sp>
        <p:nvSpPr>
          <p:cNvPr id="103" name="Rectangle 23"/>
          <p:cNvSpPr/>
          <p:nvPr/>
        </p:nvSpPr>
        <p:spPr>
          <a:xfrm>
            <a:off x="5412600" y="3095640"/>
            <a:ext cx="1893240" cy="4158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IN" sz="1800" spc="-1" strike="noStrike" u="sng">
                <a:solidFill>
                  <a:srgbClr val="000000"/>
                </a:solidFill>
                <a:uFillTx/>
                <a:latin typeface="Times New Roman"/>
                <a:ea typeface="Microsoft YaHei"/>
              </a:rPr>
              <a:t>ZP High School</a:t>
            </a:r>
            <a:endParaRPr b="0" lang="en-IN" sz="1800" spc="-1" strike="noStrike">
              <a:latin typeface="Arial"/>
            </a:endParaRPr>
          </a:p>
        </p:txBody>
      </p:sp>
      <p:sp>
        <p:nvSpPr>
          <p:cNvPr id="104" name="Rectangle 24"/>
          <p:cNvSpPr/>
          <p:nvPr/>
        </p:nvSpPr>
        <p:spPr>
          <a:xfrm>
            <a:off x="730800" y="3095640"/>
            <a:ext cx="3452760" cy="3942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IN" sz="1800" spc="-1" strike="noStrike" u="sng">
                <a:solidFill>
                  <a:srgbClr val="000000"/>
                </a:solidFill>
                <a:uFillTx/>
                <a:latin typeface="Times New Roman"/>
                <a:ea typeface="Microsoft YaHei"/>
              </a:rPr>
              <a:t>Government Elementary School</a:t>
            </a:r>
            <a:endParaRPr b="0" lang="en-IN" sz="1800" spc="-1" strike="noStrike">
              <a:latin typeface="Arial"/>
            </a:endParaRPr>
          </a:p>
        </p:txBody>
      </p:sp>
      <p:pic>
        <p:nvPicPr>
          <p:cNvPr id="105" name="" descr=""/>
          <p:cNvPicPr/>
          <p:nvPr/>
        </p:nvPicPr>
        <p:blipFill>
          <a:blip r:embed="rId1"/>
          <a:srcRect l="-788" t="0" r="-2339" b="0"/>
          <a:stretch/>
        </p:blipFill>
        <p:spPr>
          <a:xfrm>
            <a:off x="4492800" y="3852360"/>
            <a:ext cx="3824280" cy="1917000"/>
          </a:xfrm>
          <a:prstGeom prst="rect">
            <a:avLst/>
          </a:prstGeom>
          <a:ln w="0">
            <a:noFill/>
          </a:ln>
        </p:spPr>
      </p:pic>
      <p:pic>
        <p:nvPicPr>
          <p:cNvPr id="106" name="" descr=""/>
          <p:cNvPicPr/>
          <p:nvPr/>
        </p:nvPicPr>
        <p:blipFill>
          <a:blip r:embed="rId2"/>
          <a:srcRect l="2582" t="0" r="2995" b="0"/>
          <a:stretch/>
        </p:blipFill>
        <p:spPr>
          <a:xfrm>
            <a:off x="4588920" y="1196280"/>
            <a:ext cx="3645720" cy="1896120"/>
          </a:xfrm>
          <a:prstGeom prst="rect">
            <a:avLst/>
          </a:prstGeom>
          <a:ln w="0">
            <a:noFill/>
          </a:ln>
        </p:spPr>
      </p:pic>
      <p:pic>
        <p:nvPicPr>
          <p:cNvPr id="107" name="" descr=""/>
          <p:cNvPicPr/>
          <p:nvPr/>
        </p:nvPicPr>
        <p:blipFill>
          <a:blip r:embed="rId3"/>
          <a:srcRect l="714" t="0" r="609" b="0"/>
          <a:stretch/>
        </p:blipFill>
        <p:spPr>
          <a:xfrm>
            <a:off x="651600" y="1196280"/>
            <a:ext cx="3625560" cy="18961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Rectangle 14"/>
          <p:cNvSpPr/>
          <p:nvPr/>
        </p:nvSpPr>
        <p:spPr>
          <a:xfrm>
            <a:off x="296640" y="227160"/>
            <a:ext cx="8526240" cy="6392520"/>
          </a:xfrm>
          <a:prstGeom prst="rect">
            <a:avLst/>
          </a:prstGeom>
          <a:noFill/>
          <a:ln w="25560">
            <a:solidFill>
              <a:srgbClr val="000000"/>
            </a:solidFill>
            <a:round/>
          </a:ln>
        </p:spPr>
        <p:style>
          <a:lnRef idx="0"/>
          <a:fillRef idx="0"/>
          <a:effectRef idx="0"/>
          <a:fontRef idx="minor"/>
        </p:style>
      </p:sp>
      <p:pic>
        <p:nvPicPr>
          <p:cNvPr id="109" name="" descr=""/>
          <p:cNvPicPr/>
          <p:nvPr/>
        </p:nvPicPr>
        <p:blipFill>
          <a:blip r:embed="rId1"/>
          <a:srcRect l="-255" t="0" r="16001" b="0"/>
          <a:stretch/>
        </p:blipFill>
        <p:spPr>
          <a:xfrm>
            <a:off x="4323960" y="803160"/>
            <a:ext cx="3978720" cy="2359800"/>
          </a:xfrm>
          <a:prstGeom prst="rect">
            <a:avLst/>
          </a:prstGeom>
          <a:ln w="0">
            <a:noFill/>
          </a:ln>
        </p:spPr>
      </p:pic>
      <p:sp>
        <p:nvSpPr>
          <p:cNvPr id="110" name="Rectangle 5"/>
          <p:cNvSpPr/>
          <p:nvPr/>
        </p:nvSpPr>
        <p:spPr>
          <a:xfrm>
            <a:off x="535320" y="446760"/>
            <a:ext cx="353484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400" spc="-1" strike="noStrike" u="sng">
                <a:solidFill>
                  <a:srgbClr val="3465a4"/>
                </a:solidFill>
                <a:uFillTx/>
                <a:latin typeface="Times New Roman"/>
                <a:ea typeface="DejaVu Sans"/>
              </a:rPr>
              <a:t>Government Buildings</a:t>
            </a:r>
            <a:r>
              <a:rPr b="1" lang="en-IN" sz="2800" spc="-1" strike="noStrike">
                <a:solidFill>
                  <a:srgbClr val="3465a4"/>
                </a:solidFill>
                <a:latin typeface="Times New Roman"/>
                <a:ea typeface="DejaVu Sans"/>
              </a:rPr>
              <a:t> :-</a:t>
            </a:r>
            <a:endParaRPr b="0" lang="en-IN" sz="2800" spc="-1" strike="noStrike">
              <a:latin typeface="Arial"/>
            </a:endParaRPr>
          </a:p>
        </p:txBody>
      </p:sp>
      <p:sp>
        <p:nvSpPr>
          <p:cNvPr id="111" name=""/>
          <p:cNvSpPr/>
          <p:nvPr/>
        </p:nvSpPr>
        <p:spPr>
          <a:xfrm>
            <a:off x="655920" y="1085040"/>
            <a:ext cx="3522960" cy="138276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Sachivalayam office.</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VRO office.</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Grameena Vikas Bank.</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Anganwadi. </a:t>
            </a:r>
            <a:endParaRPr b="0" lang="en-IN" sz="2000" spc="-1" strike="noStrike">
              <a:latin typeface="Arial"/>
            </a:endParaRPr>
          </a:p>
        </p:txBody>
      </p:sp>
      <p:sp>
        <p:nvSpPr>
          <p:cNvPr id="112" name="Rectangle 6"/>
          <p:cNvSpPr/>
          <p:nvPr/>
        </p:nvSpPr>
        <p:spPr>
          <a:xfrm>
            <a:off x="645480" y="3491280"/>
            <a:ext cx="405972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400" spc="-1" strike="noStrike" u="sng">
                <a:solidFill>
                  <a:srgbClr val="3465a4"/>
                </a:solidFill>
                <a:uFillTx/>
                <a:latin typeface="Times New Roman"/>
                <a:ea typeface="DejaVu Sans"/>
              </a:rPr>
              <a:t>Benifits from Government</a:t>
            </a:r>
            <a:r>
              <a:rPr b="1" lang="en-IN" sz="2800" spc="-1" strike="noStrike">
                <a:solidFill>
                  <a:srgbClr val="3465a4"/>
                </a:solidFill>
                <a:latin typeface="Times New Roman"/>
                <a:ea typeface="DejaVu Sans"/>
              </a:rPr>
              <a:t> :-</a:t>
            </a:r>
            <a:endParaRPr b="0" lang="en-IN" sz="2800" spc="-1" strike="noStrike">
              <a:latin typeface="Arial"/>
            </a:endParaRPr>
          </a:p>
        </p:txBody>
      </p:sp>
      <p:sp>
        <p:nvSpPr>
          <p:cNvPr id="113" name=""/>
          <p:cNvSpPr/>
          <p:nvPr/>
        </p:nvSpPr>
        <p:spPr>
          <a:xfrm>
            <a:off x="748800" y="4102200"/>
            <a:ext cx="2622240" cy="13827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YSR Raithu Bharosa.</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 </a:t>
            </a:r>
            <a:r>
              <a:rPr b="0" lang="en-IN" sz="2000" spc="-1" strike="noStrike">
                <a:solidFill>
                  <a:srgbClr val="000000"/>
                </a:solidFill>
                <a:latin typeface="Times New Roman"/>
                <a:ea typeface="DejaVu Sans"/>
              </a:rPr>
              <a:t>Arogyasri.</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Ammavodi.</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YSR colonies  (Housing for poor).</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DejaVu Sans"/>
              </a:rPr>
              <a:t>Pensions.</a:t>
            </a:r>
            <a:endParaRPr b="0" lang="en-IN" sz="2000" spc="-1" strike="noStrike">
              <a:latin typeface="Arial"/>
            </a:endParaRPr>
          </a:p>
        </p:txBody>
      </p:sp>
      <p:pic>
        <p:nvPicPr>
          <p:cNvPr id="114" name="" descr=""/>
          <p:cNvPicPr/>
          <p:nvPr/>
        </p:nvPicPr>
        <p:blipFill>
          <a:blip r:embed="rId2"/>
          <a:stretch/>
        </p:blipFill>
        <p:spPr>
          <a:xfrm>
            <a:off x="5343120" y="3498480"/>
            <a:ext cx="2919600" cy="2814840"/>
          </a:xfrm>
          <a:prstGeom prst="rect">
            <a:avLst/>
          </a:prstGeom>
          <a:ln w="0">
            <a:noFill/>
          </a:ln>
        </p:spPr>
      </p:pic>
      <p:pic>
        <p:nvPicPr>
          <p:cNvPr id="115" name="" descr=""/>
          <p:cNvPicPr/>
          <p:nvPr/>
        </p:nvPicPr>
        <p:blipFill>
          <a:blip r:embed="rId3"/>
          <a:stretch/>
        </p:blipFill>
        <p:spPr>
          <a:xfrm>
            <a:off x="6229080" y="4349880"/>
            <a:ext cx="1077840" cy="10778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Rectangle 13"/>
          <p:cNvSpPr/>
          <p:nvPr/>
        </p:nvSpPr>
        <p:spPr>
          <a:xfrm>
            <a:off x="296640" y="227160"/>
            <a:ext cx="8526240" cy="6392520"/>
          </a:xfrm>
          <a:prstGeom prst="rect">
            <a:avLst/>
          </a:prstGeom>
          <a:noFill/>
          <a:ln w="25560">
            <a:solidFill>
              <a:srgbClr val="000000"/>
            </a:solidFill>
            <a:round/>
          </a:ln>
        </p:spPr>
        <p:style>
          <a:lnRef idx="0"/>
          <a:fillRef idx="0"/>
          <a:effectRef idx="0"/>
          <a:fontRef idx="minor"/>
        </p:style>
      </p:sp>
      <p:sp>
        <p:nvSpPr>
          <p:cNvPr id="117" name="Rectangle 17"/>
          <p:cNvSpPr/>
          <p:nvPr/>
        </p:nvSpPr>
        <p:spPr>
          <a:xfrm>
            <a:off x="602640" y="3608280"/>
            <a:ext cx="366840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400" spc="-1" strike="noStrike" u="sng">
                <a:solidFill>
                  <a:srgbClr val="3465a4"/>
                </a:solidFill>
                <a:uFillTx/>
                <a:latin typeface="Times New Roman"/>
                <a:ea typeface="DejaVu Sans"/>
              </a:rPr>
              <a:t>Problems Identified</a:t>
            </a:r>
            <a:r>
              <a:rPr b="1" lang="en-IN" sz="2800" spc="-1" strike="noStrike">
                <a:solidFill>
                  <a:srgbClr val="3465a4"/>
                </a:solidFill>
                <a:latin typeface="Times New Roman"/>
                <a:ea typeface="DejaVu Sans"/>
              </a:rPr>
              <a:t> :-</a:t>
            </a:r>
            <a:endParaRPr b="0" lang="en-IN" sz="2800" spc="-1" strike="noStrike">
              <a:latin typeface="Arial"/>
            </a:endParaRPr>
          </a:p>
        </p:txBody>
      </p:sp>
      <p:sp>
        <p:nvSpPr>
          <p:cNvPr id="118" name="Rectangle 18"/>
          <p:cNvSpPr/>
          <p:nvPr/>
        </p:nvSpPr>
        <p:spPr>
          <a:xfrm>
            <a:off x="688320" y="4195800"/>
            <a:ext cx="7647120" cy="109728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Open burning of domestic waste without proper disposal.</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Improper maintenance of drainage system.</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Insufficient water for cultivation, at times of less rainfall.</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Disturbance due to mosquitoes &amp; dogs.</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Electricity &amp; Signal problems.</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Job Scarcity. </a:t>
            </a:r>
            <a:endParaRPr b="0" lang="en-IN" sz="2000" spc="-1" strike="noStrike">
              <a:latin typeface="Arial"/>
            </a:endParaRPr>
          </a:p>
        </p:txBody>
      </p:sp>
      <p:sp>
        <p:nvSpPr>
          <p:cNvPr id="119" name=""/>
          <p:cNvSpPr/>
          <p:nvPr/>
        </p:nvSpPr>
        <p:spPr>
          <a:xfrm>
            <a:off x="659520" y="1047240"/>
            <a:ext cx="3723120" cy="1706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Type of Crop Grown : Paddy Crop (Vari).</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Sources of water : Gudigundam, Pedha cheruvu and  Kothagundam. </a:t>
            </a:r>
            <a:endParaRPr b="0" lang="en-IN" sz="2000" spc="-1" strike="noStrike">
              <a:latin typeface="Arial"/>
            </a:endParaRPr>
          </a:p>
          <a:p>
            <a:pPr marL="216000" indent="-216000">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Quality of water :  Suitable for cultivation.</a:t>
            </a:r>
            <a:endParaRPr b="0" lang="en-IN" sz="2000" spc="-1" strike="noStrike">
              <a:latin typeface="Arial"/>
            </a:endParaRPr>
          </a:p>
        </p:txBody>
      </p:sp>
      <p:sp>
        <p:nvSpPr>
          <p:cNvPr id="120" name="Rectangle 19"/>
          <p:cNvSpPr/>
          <p:nvPr/>
        </p:nvSpPr>
        <p:spPr>
          <a:xfrm>
            <a:off x="534960" y="460440"/>
            <a:ext cx="343188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400" spc="-1" strike="noStrike" u="sng">
                <a:solidFill>
                  <a:srgbClr val="3465a4"/>
                </a:solidFill>
                <a:uFillTx/>
                <a:latin typeface="Times New Roman"/>
                <a:ea typeface="DejaVu Sans"/>
              </a:rPr>
              <a:t>Agriculture Details</a:t>
            </a:r>
            <a:r>
              <a:rPr b="1" lang="en-IN" sz="2800" spc="-1" strike="noStrike">
                <a:solidFill>
                  <a:srgbClr val="3465a4"/>
                </a:solidFill>
                <a:latin typeface="Times New Roman"/>
                <a:ea typeface="DejaVu Sans"/>
              </a:rPr>
              <a:t> :-</a:t>
            </a:r>
            <a:endParaRPr b="0" lang="en-IN" sz="2800" spc="-1" strike="noStrike">
              <a:latin typeface="Arial"/>
            </a:endParaRPr>
          </a:p>
        </p:txBody>
      </p:sp>
      <p:pic>
        <p:nvPicPr>
          <p:cNvPr id="121" name="" descr=""/>
          <p:cNvPicPr/>
          <p:nvPr/>
        </p:nvPicPr>
        <p:blipFill>
          <a:blip r:embed="rId1"/>
          <a:srcRect l="0" t="0" r="18837" b="0"/>
          <a:stretch/>
        </p:blipFill>
        <p:spPr>
          <a:xfrm>
            <a:off x="4462200" y="850680"/>
            <a:ext cx="4026240" cy="25585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Rectangle 9"/>
          <p:cNvSpPr/>
          <p:nvPr/>
        </p:nvSpPr>
        <p:spPr>
          <a:xfrm>
            <a:off x="304920" y="244080"/>
            <a:ext cx="8526240" cy="6392520"/>
          </a:xfrm>
          <a:prstGeom prst="rect">
            <a:avLst/>
          </a:prstGeom>
          <a:noFill/>
          <a:ln w="25560">
            <a:solidFill>
              <a:srgbClr val="000000"/>
            </a:solidFill>
            <a:round/>
          </a:ln>
        </p:spPr>
        <p:style>
          <a:lnRef idx="0"/>
          <a:fillRef idx="0"/>
          <a:effectRef idx="0"/>
          <a:fontRef idx="minor"/>
        </p:style>
      </p:sp>
      <p:sp>
        <p:nvSpPr>
          <p:cNvPr id="123" name="Rectangle 156"/>
          <p:cNvSpPr/>
          <p:nvPr/>
        </p:nvSpPr>
        <p:spPr>
          <a:xfrm>
            <a:off x="2066040" y="921240"/>
            <a:ext cx="4889520" cy="5320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IN" sz="2800" spc="-1" strike="noStrike" u="sng">
                <a:solidFill>
                  <a:srgbClr val="ff0000"/>
                </a:solidFill>
                <a:uFillTx/>
                <a:latin typeface="Times New Roman"/>
                <a:ea typeface="DejaVu Sans"/>
              </a:rPr>
              <a:t>PROBLEM STATEMENT</a:t>
            </a:r>
            <a:endParaRPr b="0" lang="en-IN" sz="2800" spc="-1" strike="noStrike">
              <a:latin typeface="Arial"/>
            </a:endParaRPr>
          </a:p>
        </p:txBody>
      </p:sp>
      <p:sp>
        <p:nvSpPr>
          <p:cNvPr id="124" name="PlaceHolder 1"/>
          <p:cNvSpPr>
            <a:spLocks noGrp="1"/>
          </p:cNvSpPr>
          <p:nvPr>
            <p:ph type="title"/>
          </p:nvPr>
        </p:nvSpPr>
        <p:spPr>
          <a:xfrm>
            <a:off x="1812240" y="4675680"/>
            <a:ext cx="5914800" cy="1461600"/>
          </a:xfrm>
          <a:prstGeom prst="rect">
            <a:avLst/>
          </a:prstGeom>
          <a:noFill/>
          <a:ln w="0">
            <a:noFill/>
          </a:ln>
        </p:spPr>
        <p:txBody>
          <a:bodyPr lIns="90000" rIns="90000" tIns="45000" bIns="45000" anchor="ctr">
            <a:noAutofit/>
          </a:bodyPr>
          <a:p>
            <a:pPr indent="0" algn="ctr">
              <a:lnSpc>
                <a:spcPct val="100000"/>
              </a:lnSpc>
              <a:buNone/>
              <a:tabLst>
                <a:tab algn="l" pos="0"/>
              </a:tabLst>
            </a:pPr>
            <a:r>
              <a:rPr b="1" lang="en-US" sz="2600" spc="-1" strike="noStrike" u="sng">
                <a:solidFill>
                  <a:srgbClr val="2a6099"/>
                </a:solidFill>
                <a:uFillTx/>
                <a:latin typeface="Times New Roman"/>
                <a:ea typeface="DejaVu Sans"/>
              </a:rPr>
              <a:t>Assessment on effects of open burning of domestic waste</a:t>
            </a:r>
            <a:endParaRPr b="0" lang="en-IN" sz="2600" spc="-1" strike="noStrike">
              <a:latin typeface="Arial"/>
            </a:endParaRPr>
          </a:p>
        </p:txBody>
      </p:sp>
      <p:pic>
        <p:nvPicPr>
          <p:cNvPr id="125" name="" descr=""/>
          <p:cNvPicPr/>
          <p:nvPr/>
        </p:nvPicPr>
        <p:blipFill>
          <a:blip r:embed="rId1"/>
          <a:srcRect l="19606" t="0" r="0" b="0"/>
          <a:stretch/>
        </p:blipFill>
        <p:spPr>
          <a:xfrm>
            <a:off x="533880" y="1909800"/>
            <a:ext cx="3504960" cy="2450880"/>
          </a:xfrm>
          <a:prstGeom prst="rect">
            <a:avLst/>
          </a:prstGeom>
          <a:ln w="0">
            <a:noFill/>
          </a:ln>
        </p:spPr>
      </p:pic>
      <p:pic>
        <p:nvPicPr>
          <p:cNvPr id="126" name="" descr=""/>
          <p:cNvPicPr/>
          <p:nvPr/>
        </p:nvPicPr>
        <p:blipFill>
          <a:blip r:embed="rId2"/>
          <a:stretch/>
        </p:blipFill>
        <p:spPr>
          <a:xfrm flipH="1">
            <a:off x="4188600" y="1914480"/>
            <a:ext cx="4353120" cy="24508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Rectangle 2"/>
          <p:cNvSpPr/>
          <p:nvPr/>
        </p:nvSpPr>
        <p:spPr>
          <a:xfrm>
            <a:off x="296640" y="227160"/>
            <a:ext cx="8526240" cy="6392520"/>
          </a:xfrm>
          <a:prstGeom prst="rect">
            <a:avLst/>
          </a:prstGeom>
          <a:noFill/>
          <a:ln w="25560">
            <a:solidFill>
              <a:srgbClr val="000000"/>
            </a:solidFill>
            <a:round/>
          </a:ln>
        </p:spPr>
        <p:style>
          <a:lnRef idx="0"/>
          <a:fillRef idx="0"/>
          <a:effectRef idx="0"/>
          <a:fontRef idx="minor"/>
        </p:style>
      </p:sp>
      <p:sp>
        <p:nvSpPr>
          <p:cNvPr id="128" name="Rectangle 4"/>
          <p:cNvSpPr/>
          <p:nvPr/>
        </p:nvSpPr>
        <p:spPr>
          <a:xfrm>
            <a:off x="668160" y="4312440"/>
            <a:ext cx="593532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400" spc="-1" strike="noStrike" u="sng">
                <a:solidFill>
                  <a:srgbClr val="3465a4"/>
                </a:solidFill>
                <a:uFillTx/>
                <a:latin typeface="Times New Roman"/>
                <a:ea typeface="DejaVu Sans"/>
              </a:rPr>
              <a:t>Effects of open burning of waste </a:t>
            </a:r>
            <a:r>
              <a:rPr b="1" lang="en-IN" sz="2800" spc="-1" strike="noStrike">
                <a:solidFill>
                  <a:srgbClr val="3465a4"/>
                </a:solidFill>
                <a:latin typeface="Times New Roman"/>
                <a:ea typeface="DejaVu Sans"/>
              </a:rPr>
              <a:t> :-</a:t>
            </a:r>
            <a:endParaRPr b="0" lang="en-IN" sz="2800" spc="-1" strike="noStrike">
              <a:latin typeface="Arial"/>
            </a:endParaRPr>
          </a:p>
        </p:txBody>
      </p:sp>
      <p:sp>
        <p:nvSpPr>
          <p:cNvPr id="129" name="Rectangle 7"/>
          <p:cNvSpPr/>
          <p:nvPr/>
        </p:nvSpPr>
        <p:spPr>
          <a:xfrm>
            <a:off x="709920" y="4926240"/>
            <a:ext cx="7647120" cy="109728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Emission of smoke &amp; harmful substances.</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Severe health effects such as breathing difficulties. </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Environmental effects.</a:t>
            </a:r>
            <a:endParaRPr b="0" lang="en-IN" sz="2000" spc="-1" strike="noStrike">
              <a:latin typeface="Arial"/>
            </a:endParaRPr>
          </a:p>
        </p:txBody>
      </p:sp>
      <p:sp>
        <p:nvSpPr>
          <p:cNvPr id="130" name=""/>
          <p:cNvSpPr/>
          <p:nvPr/>
        </p:nvSpPr>
        <p:spPr>
          <a:xfrm>
            <a:off x="659520" y="1215000"/>
            <a:ext cx="7552440" cy="84744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Open burning refers to burning garbage in barrels, open pits, outdoor furnaces, wood stoves, or fireplaces without proper disposal of waste. </a:t>
            </a:r>
            <a:endParaRPr b="0" lang="en-IN" sz="2000" spc="-1" strike="noStrike">
              <a:latin typeface="Arial"/>
            </a:endParaRPr>
          </a:p>
        </p:txBody>
      </p:sp>
      <p:sp>
        <p:nvSpPr>
          <p:cNvPr id="131" name="Rectangle 8"/>
          <p:cNvSpPr/>
          <p:nvPr/>
        </p:nvSpPr>
        <p:spPr>
          <a:xfrm>
            <a:off x="620280" y="682200"/>
            <a:ext cx="473580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400" spc="-1" strike="noStrike" u="sng">
                <a:solidFill>
                  <a:srgbClr val="3465a4"/>
                </a:solidFill>
                <a:uFillTx/>
                <a:latin typeface="Times New Roman"/>
                <a:ea typeface="DejaVu Sans"/>
              </a:rPr>
              <a:t>Open burning of domestic waste</a:t>
            </a:r>
            <a:r>
              <a:rPr b="1" lang="en-IN" sz="2800" spc="-1" strike="noStrike">
                <a:solidFill>
                  <a:srgbClr val="3465a4"/>
                </a:solidFill>
                <a:latin typeface="Times New Roman"/>
                <a:ea typeface="DejaVu Sans"/>
              </a:rPr>
              <a:t> :-</a:t>
            </a:r>
            <a:endParaRPr b="0" lang="en-IN" sz="2800" spc="-1" strike="noStrike">
              <a:latin typeface="Arial"/>
            </a:endParaRPr>
          </a:p>
        </p:txBody>
      </p:sp>
      <p:sp>
        <p:nvSpPr>
          <p:cNvPr id="132" name="Rectangle 26"/>
          <p:cNvSpPr/>
          <p:nvPr/>
        </p:nvSpPr>
        <p:spPr>
          <a:xfrm>
            <a:off x="651960" y="2140560"/>
            <a:ext cx="5935320" cy="5320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IN" sz="2400" spc="-1" strike="noStrike" u="sng">
                <a:solidFill>
                  <a:srgbClr val="3465a4"/>
                </a:solidFill>
                <a:uFillTx/>
                <a:latin typeface="Times New Roman"/>
                <a:ea typeface="DejaVu Sans"/>
              </a:rPr>
              <a:t>Causes of open burning</a:t>
            </a:r>
            <a:r>
              <a:rPr b="1" lang="en-IN" sz="2800" spc="-1" strike="noStrike">
                <a:solidFill>
                  <a:srgbClr val="3465a4"/>
                </a:solidFill>
                <a:latin typeface="Times New Roman"/>
                <a:ea typeface="DejaVu Sans"/>
              </a:rPr>
              <a:t> :-</a:t>
            </a:r>
            <a:endParaRPr b="0" lang="en-IN" sz="2800" spc="-1" strike="noStrike">
              <a:latin typeface="Arial"/>
            </a:endParaRPr>
          </a:p>
        </p:txBody>
      </p:sp>
      <p:sp>
        <p:nvSpPr>
          <p:cNvPr id="133" name="Rectangle 27"/>
          <p:cNvSpPr/>
          <p:nvPr/>
        </p:nvSpPr>
        <p:spPr>
          <a:xfrm>
            <a:off x="753840" y="2744640"/>
            <a:ext cx="7245720" cy="109728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Human negligence due to lack of awareness on effects of open burning of domestic waste.</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Improperly maintained drainage system. </a:t>
            </a:r>
            <a:endParaRPr b="0" lang="en-IN" sz="2000" spc="-1" strike="noStrike">
              <a:latin typeface="Arial"/>
            </a:endParaRPr>
          </a:p>
          <a:p>
            <a:pPr marL="216000" indent="-216000" algn="just">
              <a:lnSpc>
                <a:spcPct val="115000"/>
              </a:lnSpc>
              <a:buClr>
                <a:srgbClr val="000000"/>
              </a:buClr>
              <a:buSzPct val="45000"/>
              <a:buFont typeface="Wingdings" charset="2"/>
              <a:buChar char=""/>
            </a:pPr>
            <a:r>
              <a:rPr b="0" lang="en-IN" sz="2000" spc="-1" strike="noStrike">
                <a:solidFill>
                  <a:srgbClr val="000000"/>
                </a:solidFill>
                <a:latin typeface="Times New Roman"/>
                <a:ea typeface="Microsoft YaHei"/>
              </a:rPr>
              <a:t>To avoid paying for regular waste collection service.</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1378</TotalTime>
  <Application>LibreOffice/7.4.0.3$Windows_X86_64 LibreOffice_project/f85e47c08ddd19c015c0114a68350214f7066f5a</Application>
  <AppVersion>15.0000</AppVersion>
  <Company>HP</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2022-11-17T07:27:29Z</dcterms:created>
  <dc:creator>rgade</dc:creator>
  <dc:description/>
  <dc:language>en-IN</dc:language>
  <cp:lastModifiedBy/>
  <dcterms:modified xsi:type="dcterms:W3CDTF">2022-12-14T09:31:28Z</dcterms:modified>
  <cp:revision>420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y fmtid="{D5CDD505-2E9C-101B-9397-08002B2CF9AE}" pid="3" name="Slides">
    <vt:i4>15</vt:i4>
  </property>
</Properties>
</file>